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00" r:id="rId2"/>
    <p:sldId id="355" r:id="rId3"/>
    <p:sldId id="352" r:id="rId4"/>
    <p:sldId id="332" r:id="rId5"/>
    <p:sldId id="346" r:id="rId6"/>
    <p:sldId id="306" r:id="rId7"/>
    <p:sldId id="358" r:id="rId8"/>
    <p:sldId id="359" r:id="rId9"/>
    <p:sldId id="360" r:id="rId10"/>
    <p:sldId id="362" r:id="rId11"/>
    <p:sldId id="363" r:id="rId12"/>
    <p:sldId id="354" r:id="rId13"/>
    <p:sldId id="364" r:id="rId14"/>
    <p:sldId id="351" r:id="rId15"/>
    <p:sldId id="357" r:id="rId16"/>
  </p:sldIdLst>
  <p:sldSz cx="12192000" cy="6858000"/>
  <p:notesSz cx="9928225" cy="6797675"/>
  <p:custDataLst>
    <p:tags r:id="rId19"/>
  </p:custDataLst>
  <p:defaultTextStyle>
    <a:defPPr>
      <a:defRPr lang="ru-RU"/>
    </a:defPPr>
    <a:lvl1pPr marL="0" algn="l" defTabSz="673415" rtl="0" eaLnBrk="1" latinLnBrk="0" hangingPunct="1">
      <a:defRPr sz="1326" kern="1200">
        <a:solidFill>
          <a:schemeClr val="tx1"/>
        </a:solidFill>
        <a:latin typeface="+mn-lt"/>
        <a:ea typeface="+mn-ea"/>
        <a:cs typeface="+mn-cs"/>
      </a:defRPr>
    </a:lvl1pPr>
    <a:lvl2pPr marL="336708" algn="l" defTabSz="673415" rtl="0" eaLnBrk="1" latinLnBrk="0" hangingPunct="1">
      <a:defRPr sz="1326" kern="1200">
        <a:solidFill>
          <a:schemeClr val="tx1"/>
        </a:solidFill>
        <a:latin typeface="+mn-lt"/>
        <a:ea typeface="+mn-ea"/>
        <a:cs typeface="+mn-cs"/>
      </a:defRPr>
    </a:lvl2pPr>
    <a:lvl3pPr marL="673415" algn="l" defTabSz="673415" rtl="0" eaLnBrk="1" latinLnBrk="0" hangingPunct="1">
      <a:defRPr sz="1326" kern="1200">
        <a:solidFill>
          <a:schemeClr val="tx1"/>
        </a:solidFill>
        <a:latin typeface="+mn-lt"/>
        <a:ea typeface="+mn-ea"/>
        <a:cs typeface="+mn-cs"/>
      </a:defRPr>
    </a:lvl3pPr>
    <a:lvl4pPr marL="1010123" algn="l" defTabSz="673415" rtl="0" eaLnBrk="1" latinLnBrk="0" hangingPunct="1">
      <a:defRPr sz="1326" kern="1200">
        <a:solidFill>
          <a:schemeClr val="tx1"/>
        </a:solidFill>
        <a:latin typeface="+mn-lt"/>
        <a:ea typeface="+mn-ea"/>
        <a:cs typeface="+mn-cs"/>
      </a:defRPr>
    </a:lvl4pPr>
    <a:lvl5pPr marL="1346830" algn="l" defTabSz="673415" rtl="0" eaLnBrk="1" latinLnBrk="0" hangingPunct="1">
      <a:defRPr sz="1326" kern="1200">
        <a:solidFill>
          <a:schemeClr val="tx1"/>
        </a:solidFill>
        <a:latin typeface="+mn-lt"/>
        <a:ea typeface="+mn-ea"/>
        <a:cs typeface="+mn-cs"/>
      </a:defRPr>
    </a:lvl5pPr>
    <a:lvl6pPr marL="1683537" algn="l" defTabSz="673415" rtl="0" eaLnBrk="1" latinLnBrk="0" hangingPunct="1">
      <a:defRPr sz="1326" kern="1200">
        <a:solidFill>
          <a:schemeClr val="tx1"/>
        </a:solidFill>
        <a:latin typeface="+mn-lt"/>
        <a:ea typeface="+mn-ea"/>
        <a:cs typeface="+mn-cs"/>
      </a:defRPr>
    </a:lvl6pPr>
    <a:lvl7pPr marL="2020245" algn="l" defTabSz="673415" rtl="0" eaLnBrk="1" latinLnBrk="0" hangingPunct="1">
      <a:defRPr sz="1326" kern="1200">
        <a:solidFill>
          <a:schemeClr val="tx1"/>
        </a:solidFill>
        <a:latin typeface="+mn-lt"/>
        <a:ea typeface="+mn-ea"/>
        <a:cs typeface="+mn-cs"/>
      </a:defRPr>
    </a:lvl7pPr>
    <a:lvl8pPr marL="2356953" algn="l" defTabSz="673415" rtl="0" eaLnBrk="1" latinLnBrk="0" hangingPunct="1">
      <a:defRPr sz="1326" kern="1200">
        <a:solidFill>
          <a:schemeClr val="tx1"/>
        </a:solidFill>
        <a:latin typeface="+mn-lt"/>
        <a:ea typeface="+mn-ea"/>
        <a:cs typeface="+mn-cs"/>
      </a:defRPr>
    </a:lvl8pPr>
    <a:lvl9pPr marL="2693659" algn="l" defTabSz="673415" rtl="0" eaLnBrk="1" latinLnBrk="0" hangingPunct="1">
      <a:defRPr sz="132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8277E23-891E-44E0-BBAF-B0902470E36D}">
          <p14:sldIdLst>
            <p14:sldId id="300"/>
            <p14:sldId id="355"/>
            <p14:sldId id="352"/>
            <p14:sldId id="332"/>
            <p14:sldId id="346"/>
            <p14:sldId id="306"/>
            <p14:sldId id="358"/>
            <p14:sldId id="359"/>
            <p14:sldId id="360"/>
            <p14:sldId id="362"/>
            <p14:sldId id="363"/>
            <p14:sldId id="354"/>
            <p14:sldId id="364"/>
            <p14:sldId id="351"/>
            <p14:sldId id="3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350" userDrawn="1">
          <p15:clr>
            <a:srgbClr val="A4A3A4"/>
          </p15:clr>
        </p15:guide>
        <p15:guide id="2" pos="420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675"/>
    <a:srgbClr val="006666"/>
    <a:srgbClr val="CCDEDE"/>
    <a:srgbClr val="92B9B8"/>
    <a:srgbClr val="636466"/>
    <a:srgbClr val="FF7C80"/>
    <a:srgbClr val="BCBC14"/>
    <a:srgbClr val="7E8C44"/>
    <a:srgbClr val="A8B668"/>
    <a:srgbClr val="385D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34" autoAdjust="0"/>
    <p:restoredTop sz="86191" autoAdjust="0"/>
  </p:normalViewPr>
  <p:slideViewPr>
    <p:cSldViewPr>
      <p:cViewPr varScale="1">
        <p:scale>
          <a:sx n="77" d="100"/>
          <a:sy n="77" d="100"/>
        </p:scale>
        <p:origin x="1190" y="58"/>
      </p:cViewPr>
      <p:guideLst>
        <p:guide orient="horz" pos="1350"/>
        <p:guide pos="420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926" y="1"/>
            <a:ext cx="430371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1420B-A54F-4ED1-AEA8-BEF5D0C89997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926" y="6456363"/>
            <a:ext cx="4303713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6436ED-DE8C-4380-A47F-B0195897A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58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7938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73415" rtl="0" eaLnBrk="1" latinLnBrk="0" hangingPunct="1">
      <a:defRPr sz="884" kern="1200">
        <a:solidFill>
          <a:schemeClr val="tx1"/>
        </a:solidFill>
        <a:latin typeface="+mn-lt"/>
        <a:ea typeface="+mn-ea"/>
        <a:cs typeface="+mn-cs"/>
      </a:defRPr>
    </a:lvl1pPr>
    <a:lvl2pPr marL="336708" algn="l" defTabSz="673415" rtl="0" eaLnBrk="1" latinLnBrk="0" hangingPunct="1">
      <a:defRPr sz="884" kern="1200">
        <a:solidFill>
          <a:schemeClr val="tx1"/>
        </a:solidFill>
        <a:latin typeface="+mn-lt"/>
        <a:ea typeface="+mn-ea"/>
        <a:cs typeface="+mn-cs"/>
      </a:defRPr>
    </a:lvl2pPr>
    <a:lvl3pPr marL="673415" algn="l" defTabSz="673415" rtl="0" eaLnBrk="1" latinLnBrk="0" hangingPunct="1">
      <a:defRPr sz="884" kern="1200">
        <a:solidFill>
          <a:schemeClr val="tx1"/>
        </a:solidFill>
        <a:latin typeface="+mn-lt"/>
        <a:ea typeface="+mn-ea"/>
        <a:cs typeface="+mn-cs"/>
      </a:defRPr>
    </a:lvl3pPr>
    <a:lvl4pPr marL="1010123" algn="l" defTabSz="673415" rtl="0" eaLnBrk="1" latinLnBrk="0" hangingPunct="1">
      <a:defRPr sz="884" kern="1200">
        <a:solidFill>
          <a:schemeClr val="tx1"/>
        </a:solidFill>
        <a:latin typeface="+mn-lt"/>
        <a:ea typeface="+mn-ea"/>
        <a:cs typeface="+mn-cs"/>
      </a:defRPr>
    </a:lvl4pPr>
    <a:lvl5pPr marL="1346830" algn="l" defTabSz="673415" rtl="0" eaLnBrk="1" latinLnBrk="0" hangingPunct="1">
      <a:defRPr sz="884" kern="1200">
        <a:solidFill>
          <a:schemeClr val="tx1"/>
        </a:solidFill>
        <a:latin typeface="+mn-lt"/>
        <a:ea typeface="+mn-ea"/>
        <a:cs typeface="+mn-cs"/>
      </a:defRPr>
    </a:lvl5pPr>
    <a:lvl6pPr marL="1683537" algn="l" defTabSz="673415" rtl="0" eaLnBrk="1" latinLnBrk="0" hangingPunct="1">
      <a:defRPr sz="884" kern="1200">
        <a:solidFill>
          <a:schemeClr val="tx1"/>
        </a:solidFill>
        <a:latin typeface="+mn-lt"/>
        <a:ea typeface="+mn-ea"/>
        <a:cs typeface="+mn-cs"/>
      </a:defRPr>
    </a:lvl6pPr>
    <a:lvl7pPr marL="2020245" algn="l" defTabSz="673415" rtl="0" eaLnBrk="1" latinLnBrk="0" hangingPunct="1">
      <a:defRPr sz="884" kern="1200">
        <a:solidFill>
          <a:schemeClr val="tx1"/>
        </a:solidFill>
        <a:latin typeface="+mn-lt"/>
        <a:ea typeface="+mn-ea"/>
        <a:cs typeface="+mn-cs"/>
      </a:defRPr>
    </a:lvl7pPr>
    <a:lvl8pPr marL="2356953" algn="l" defTabSz="673415" rtl="0" eaLnBrk="1" latinLnBrk="0" hangingPunct="1">
      <a:defRPr sz="884" kern="1200">
        <a:solidFill>
          <a:schemeClr val="tx1"/>
        </a:solidFill>
        <a:latin typeface="+mn-lt"/>
        <a:ea typeface="+mn-ea"/>
        <a:cs typeface="+mn-cs"/>
      </a:defRPr>
    </a:lvl8pPr>
    <a:lvl9pPr marL="2693659" algn="l" defTabSz="673415" rtl="0" eaLnBrk="1" latinLnBrk="0" hangingPunct="1">
      <a:defRPr sz="88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992188" y="3271838"/>
            <a:ext cx="7943850" cy="26765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1640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992188" y="3271838"/>
            <a:ext cx="7943850" cy="26765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1864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992188" y="3271838"/>
            <a:ext cx="7943850" cy="26765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7230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56722434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2" name="Слайд think-cell" r:id="rId4" imgW="420" imgH="429" progId="TCLayout.ActiveDocument.1">
                  <p:embed/>
                </p:oleObj>
              </mc:Choice>
              <mc:Fallback>
                <p:oleObj name="Слайд think-cell" r:id="rId4" imgW="420" imgH="42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5"/>
            <a:ext cx="103632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+mj-l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5" y="3840484"/>
            <a:ext cx="853439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1CFC4-A4D3-4802-B770-9167794305E8}" type="datetime1">
              <a:rPr lang="en-US" smtClean="0"/>
              <a:t>4/15/2022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" y="6622132"/>
            <a:ext cx="385082" cy="17312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125" b="0" i="0">
                <a:solidFill>
                  <a:schemeClr val="bg1"/>
                </a:solidFill>
                <a:latin typeface="Palatino Linotype"/>
                <a:cs typeface="Palatino Linotype"/>
              </a:defRPr>
            </a:lvl1pPr>
          </a:lstStyle>
          <a:p>
            <a:pPr marL="17857"/>
            <a:fld id="{81D60167-4931-47E6-BA6A-407CBD079E47}" type="slidenum">
              <a:rPr lang="ru-RU" spc="-25" smtClean="0"/>
              <a:pPr marL="17857"/>
              <a:t>‹#›</a:t>
            </a:fld>
            <a:endParaRPr lang="ru-RU" spc="-25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9024087" y="6597574"/>
            <a:ext cx="3165231" cy="22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844" dirty="0">
                <a:solidFill>
                  <a:schemeClr val="bg1"/>
                </a:solidFill>
              </a:rPr>
              <a:t>АО «ЕВРОЦЕМЕНТ груп» </a:t>
            </a:r>
            <a:r>
              <a:rPr lang="en-US" sz="844" dirty="0">
                <a:solidFill>
                  <a:schemeClr val="bg1"/>
                </a:solidFill>
              </a:rPr>
              <a:t>I</a:t>
            </a:r>
            <a:r>
              <a:rPr lang="ru-RU" sz="844" dirty="0">
                <a:solidFill>
                  <a:schemeClr val="bg1"/>
                </a:solidFill>
              </a:rPr>
              <a:t> </a:t>
            </a:r>
            <a:r>
              <a:rPr lang="en-US" sz="844" dirty="0">
                <a:solidFill>
                  <a:schemeClr val="bg1"/>
                </a:solidFill>
              </a:rPr>
              <a:t>www.eurocement.ru</a:t>
            </a:r>
            <a:endParaRPr lang="ru-RU" sz="844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5370784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9" name="Слайд think-cell" r:id="rId4" imgW="420" imgH="429" progId="TCLayout.ActiveDocument.1">
                  <p:embed/>
                </p:oleObj>
              </mc:Choice>
              <mc:Fallback>
                <p:oleObj name="Слайд think-cell" r:id="rId4" imgW="420" imgH="42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 userDrawn="1"/>
        </p:nvSpPr>
        <p:spPr>
          <a:xfrm>
            <a:off x="1" y="6581970"/>
            <a:ext cx="12189318" cy="27603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26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81068" y="245217"/>
            <a:ext cx="10429874" cy="346249"/>
          </a:xfrm>
        </p:spPr>
        <p:txBody>
          <a:bodyPr lIns="0" tIns="0" rIns="0" bIns="0"/>
          <a:lstStyle>
            <a:lvl1pPr>
              <a:defRPr sz="2250" b="0" i="0">
                <a:solidFill>
                  <a:srgbClr val="636466"/>
                </a:solidFill>
                <a:latin typeface="+mj-lt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D07BC-7A29-44B4-9EEB-99324C9B5745}" type="datetime1">
              <a:rPr lang="en-US" smtClean="0"/>
              <a:t>4/15/2022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" y="6622132"/>
            <a:ext cx="385082" cy="17312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125" b="0" i="0">
                <a:solidFill>
                  <a:schemeClr val="bg1"/>
                </a:solidFill>
                <a:latin typeface="Palatino Linotype"/>
                <a:cs typeface="Palatino Linotype"/>
              </a:defRPr>
            </a:lvl1pPr>
          </a:lstStyle>
          <a:p>
            <a:pPr marL="17857"/>
            <a:fld id="{81D60167-4931-47E6-BA6A-407CBD079E47}" type="slidenum">
              <a:rPr lang="ru-RU" spc="-25" smtClean="0"/>
              <a:pPr marL="17857"/>
              <a:t>‹#›</a:t>
            </a:fld>
            <a:endParaRPr lang="ru-RU" spc="-25" dirty="0"/>
          </a:p>
        </p:txBody>
      </p:sp>
      <p:sp>
        <p:nvSpPr>
          <p:cNvPr id="7" name="object 3"/>
          <p:cNvSpPr/>
          <p:nvPr userDrawn="1"/>
        </p:nvSpPr>
        <p:spPr>
          <a:xfrm>
            <a:off x="2684" y="1143000"/>
            <a:ext cx="12186635" cy="0"/>
          </a:xfrm>
          <a:custGeom>
            <a:avLst/>
            <a:gdLst/>
            <a:ahLst/>
            <a:cxnLst/>
            <a:rect l="l" t="t" r="r" b="b"/>
            <a:pathLst>
              <a:path w="13004800">
                <a:moveTo>
                  <a:pt x="0" y="0"/>
                </a:moveTo>
                <a:lnTo>
                  <a:pt x="13004799" y="0"/>
                </a:lnTo>
              </a:path>
            </a:pathLst>
          </a:custGeom>
          <a:ln w="28803">
            <a:solidFill>
              <a:srgbClr val="008575"/>
            </a:solidFill>
          </a:ln>
        </p:spPr>
        <p:txBody>
          <a:bodyPr wrap="square" lIns="0" tIns="0" rIns="0" bIns="0" rtlCol="0"/>
          <a:lstStyle/>
          <a:p>
            <a:endParaRPr sz="932"/>
          </a:p>
        </p:txBody>
      </p:sp>
      <p:grpSp>
        <p:nvGrpSpPr>
          <p:cNvPr id="10" name="Группа 9"/>
          <p:cNvGrpSpPr/>
          <p:nvPr userDrawn="1"/>
        </p:nvGrpSpPr>
        <p:grpSpPr>
          <a:xfrm>
            <a:off x="0" y="0"/>
            <a:ext cx="617935" cy="1143000"/>
            <a:chOff x="0" y="0"/>
            <a:chExt cx="502072" cy="1543974"/>
          </a:xfrm>
        </p:grpSpPr>
        <p:sp>
          <p:nvSpPr>
            <p:cNvPr id="11" name="bk object 17"/>
            <p:cNvSpPr/>
            <p:nvPr/>
          </p:nvSpPr>
          <p:spPr>
            <a:xfrm>
              <a:off x="3" y="3"/>
              <a:ext cx="29505" cy="15627"/>
            </a:xfrm>
            <a:custGeom>
              <a:avLst/>
              <a:gdLst/>
              <a:ahLst/>
              <a:cxnLst/>
              <a:rect l="l" t="t" r="r" b="b"/>
              <a:pathLst>
                <a:path w="38735" h="22225">
                  <a:moveTo>
                    <a:pt x="0" y="22130"/>
                  </a:moveTo>
                  <a:lnTo>
                    <a:pt x="38331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12" name="bk object 18"/>
            <p:cNvSpPr/>
            <p:nvPr/>
          </p:nvSpPr>
          <p:spPr>
            <a:xfrm>
              <a:off x="0" y="0"/>
              <a:ext cx="106896" cy="57150"/>
            </a:xfrm>
            <a:custGeom>
              <a:avLst/>
              <a:gdLst/>
              <a:ahLst/>
              <a:cxnLst/>
              <a:rect l="l" t="t" r="r" b="b"/>
              <a:pathLst>
                <a:path w="140335" h="81280">
                  <a:moveTo>
                    <a:pt x="0" y="80919"/>
                  </a:moveTo>
                  <a:lnTo>
                    <a:pt x="140156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13" name="bk object 19"/>
            <p:cNvSpPr/>
            <p:nvPr/>
          </p:nvSpPr>
          <p:spPr>
            <a:xfrm>
              <a:off x="0" y="3"/>
              <a:ext cx="184770" cy="98227"/>
            </a:xfrm>
            <a:custGeom>
              <a:avLst/>
              <a:gdLst/>
              <a:ahLst/>
              <a:cxnLst/>
              <a:rect l="l" t="t" r="r" b="b"/>
              <a:pathLst>
                <a:path w="242570" h="139700">
                  <a:moveTo>
                    <a:pt x="0" y="139707"/>
                  </a:moveTo>
                  <a:lnTo>
                    <a:pt x="241980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14" name="bk object 20"/>
            <p:cNvSpPr/>
            <p:nvPr/>
          </p:nvSpPr>
          <p:spPr>
            <a:xfrm>
              <a:off x="1" y="0"/>
              <a:ext cx="262161" cy="139750"/>
            </a:xfrm>
            <a:custGeom>
              <a:avLst/>
              <a:gdLst/>
              <a:ahLst/>
              <a:cxnLst/>
              <a:rect l="l" t="t" r="r" b="b"/>
              <a:pathLst>
                <a:path w="344170" h="198755">
                  <a:moveTo>
                    <a:pt x="0" y="198494"/>
                  </a:moveTo>
                  <a:lnTo>
                    <a:pt x="343802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15" name="bk object 21"/>
            <p:cNvSpPr/>
            <p:nvPr/>
          </p:nvSpPr>
          <p:spPr>
            <a:xfrm>
              <a:off x="0" y="1"/>
              <a:ext cx="339551" cy="181273"/>
            </a:xfrm>
            <a:custGeom>
              <a:avLst/>
              <a:gdLst/>
              <a:ahLst/>
              <a:cxnLst/>
              <a:rect l="l" t="t" r="r" b="b"/>
              <a:pathLst>
                <a:path w="445770" h="257810">
                  <a:moveTo>
                    <a:pt x="0" y="257284"/>
                  </a:moveTo>
                  <a:lnTo>
                    <a:pt x="445629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16" name="bk object 22"/>
            <p:cNvSpPr/>
            <p:nvPr/>
          </p:nvSpPr>
          <p:spPr>
            <a:xfrm>
              <a:off x="0" y="2"/>
              <a:ext cx="417426" cy="222349"/>
            </a:xfrm>
            <a:custGeom>
              <a:avLst/>
              <a:gdLst/>
              <a:ahLst/>
              <a:cxnLst/>
              <a:rect l="l" t="t" r="r" b="b"/>
              <a:pathLst>
                <a:path w="548005" h="316230">
                  <a:moveTo>
                    <a:pt x="0" y="316070"/>
                  </a:moveTo>
                  <a:lnTo>
                    <a:pt x="547450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17" name="bk object 23"/>
            <p:cNvSpPr/>
            <p:nvPr/>
          </p:nvSpPr>
          <p:spPr>
            <a:xfrm>
              <a:off x="1" y="0"/>
              <a:ext cx="494816" cy="263872"/>
            </a:xfrm>
            <a:custGeom>
              <a:avLst/>
              <a:gdLst/>
              <a:ahLst/>
              <a:cxnLst/>
              <a:rect l="l" t="t" r="r" b="b"/>
              <a:pathLst>
                <a:path w="649605" h="375285">
                  <a:moveTo>
                    <a:pt x="0" y="374857"/>
                  </a:moveTo>
                  <a:lnTo>
                    <a:pt x="649271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18" name="bk object 24"/>
            <p:cNvSpPr/>
            <p:nvPr/>
          </p:nvSpPr>
          <p:spPr>
            <a:xfrm>
              <a:off x="0" y="37555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19" name="bk object 25"/>
            <p:cNvSpPr/>
            <p:nvPr/>
          </p:nvSpPr>
          <p:spPr>
            <a:xfrm>
              <a:off x="0" y="78890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20" name="bk object 26"/>
            <p:cNvSpPr/>
            <p:nvPr/>
          </p:nvSpPr>
          <p:spPr>
            <a:xfrm>
              <a:off x="0" y="120226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21" name="bk object 27"/>
            <p:cNvSpPr/>
            <p:nvPr/>
          </p:nvSpPr>
          <p:spPr>
            <a:xfrm>
              <a:off x="0" y="161562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22" name="bk object 28"/>
            <p:cNvSpPr/>
            <p:nvPr/>
          </p:nvSpPr>
          <p:spPr>
            <a:xfrm>
              <a:off x="0" y="202896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23" name="bk object 29"/>
            <p:cNvSpPr/>
            <p:nvPr/>
          </p:nvSpPr>
          <p:spPr>
            <a:xfrm>
              <a:off x="0" y="244232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24" name="bk object 30"/>
            <p:cNvSpPr/>
            <p:nvPr/>
          </p:nvSpPr>
          <p:spPr>
            <a:xfrm>
              <a:off x="0" y="285568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25" name="bk object 31"/>
            <p:cNvSpPr/>
            <p:nvPr/>
          </p:nvSpPr>
          <p:spPr>
            <a:xfrm>
              <a:off x="0" y="326902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26" name="bk object 32"/>
            <p:cNvSpPr/>
            <p:nvPr/>
          </p:nvSpPr>
          <p:spPr>
            <a:xfrm>
              <a:off x="0" y="368238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27" name="bk object 33"/>
            <p:cNvSpPr/>
            <p:nvPr/>
          </p:nvSpPr>
          <p:spPr>
            <a:xfrm>
              <a:off x="0" y="409572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28" name="bk object 34"/>
            <p:cNvSpPr/>
            <p:nvPr/>
          </p:nvSpPr>
          <p:spPr>
            <a:xfrm>
              <a:off x="0" y="450907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29" name="bk object 35"/>
            <p:cNvSpPr/>
            <p:nvPr/>
          </p:nvSpPr>
          <p:spPr>
            <a:xfrm>
              <a:off x="0" y="492243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30" name="bk object 36"/>
            <p:cNvSpPr/>
            <p:nvPr/>
          </p:nvSpPr>
          <p:spPr>
            <a:xfrm>
              <a:off x="0" y="533577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31" name="bk object 37"/>
            <p:cNvSpPr/>
            <p:nvPr/>
          </p:nvSpPr>
          <p:spPr>
            <a:xfrm>
              <a:off x="0" y="574913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32" name="bk object 38"/>
            <p:cNvSpPr/>
            <p:nvPr/>
          </p:nvSpPr>
          <p:spPr>
            <a:xfrm>
              <a:off x="0" y="616247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33" name="bk object 39"/>
            <p:cNvSpPr/>
            <p:nvPr/>
          </p:nvSpPr>
          <p:spPr>
            <a:xfrm>
              <a:off x="0" y="657583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34" name="bk object 40"/>
            <p:cNvSpPr/>
            <p:nvPr/>
          </p:nvSpPr>
          <p:spPr>
            <a:xfrm>
              <a:off x="0" y="698919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35" name="bk object 41"/>
            <p:cNvSpPr/>
            <p:nvPr/>
          </p:nvSpPr>
          <p:spPr>
            <a:xfrm>
              <a:off x="0" y="740253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36" name="bk object 42"/>
            <p:cNvSpPr/>
            <p:nvPr/>
          </p:nvSpPr>
          <p:spPr>
            <a:xfrm>
              <a:off x="0" y="781589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37" name="bk object 43"/>
            <p:cNvSpPr/>
            <p:nvPr/>
          </p:nvSpPr>
          <p:spPr>
            <a:xfrm>
              <a:off x="0" y="822925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38" name="bk object 44"/>
            <p:cNvSpPr/>
            <p:nvPr/>
          </p:nvSpPr>
          <p:spPr>
            <a:xfrm>
              <a:off x="0" y="864258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39" name="bk object 45"/>
            <p:cNvSpPr/>
            <p:nvPr/>
          </p:nvSpPr>
          <p:spPr>
            <a:xfrm>
              <a:off x="0" y="905594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4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40" name="bk object 46"/>
            <p:cNvSpPr/>
            <p:nvPr/>
          </p:nvSpPr>
          <p:spPr>
            <a:xfrm>
              <a:off x="0" y="946931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4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41" name="bk object 47"/>
            <p:cNvSpPr/>
            <p:nvPr/>
          </p:nvSpPr>
          <p:spPr>
            <a:xfrm>
              <a:off x="0" y="988264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4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42" name="bk object 48"/>
            <p:cNvSpPr/>
            <p:nvPr/>
          </p:nvSpPr>
          <p:spPr>
            <a:xfrm>
              <a:off x="0" y="1029600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4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43" name="bk object 49"/>
            <p:cNvSpPr/>
            <p:nvPr/>
          </p:nvSpPr>
          <p:spPr>
            <a:xfrm>
              <a:off x="0" y="1070935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4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44" name="bk object 50"/>
            <p:cNvSpPr/>
            <p:nvPr/>
          </p:nvSpPr>
          <p:spPr>
            <a:xfrm>
              <a:off x="0" y="1112270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4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45" name="bk object 51"/>
            <p:cNvSpPr/>
            <p:nvPr/>
          </p:nvSpPr>
          <p:spPr>
            <a:xfrm>
              <a:off x="0" y="1153606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4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46" name="bk object 52"/>
            <p:cNvSpPr/>
            <p:nvPr/>
          </p:nvSpPr>
          <p:spPr>
            <a:xfrm>
              <a:off x="0" y="1194940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4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47" name="bk object 53"/>
            <p:cNvSpPr/>
            <p:nvPr/>
          </p:nvSpPr>
          <p:spPr>
            <a:xfrm>
              <a:off x="0" y="1236276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4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48" name="bk object 54"/>
            <p:cNvSpPr/>
            <p:nvPr/>
          </p:nvSpPr>
          <p:spPr>
            <a:xfrm>
              <a:off x="2635" y="1277610"/>
              <a:ext cx="499170" cy="266105"/>
            </a:xfrm>
            <a:custGeom>
              <a:avLst/>
              <a:gdLst/>
              <a:ahLst/>
              <a:cxnLst/>
              <a:rect l="l" t="t" r="r" b="b"/>
              <a:pathLst>
                <a:path w="655320" h="378460">
                  <a:moveTo>
                    <a:pt x="0" y="378236"/>
                  </a:moveTo>
                  <a:lnTo>
                    <a:pt x="655124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49" name="bk object 55"/>
            <p:cNvSpPr/>
            <p:nvPr/>
          </p:nvSpPr>
          <p:spPr>
            <a:xfrm>
              <a:off x="80195" y="1318946"/>
              <a:ext cx="421779" cy="225028"/>
            </a:xfrm>
            <a:custGeom>
              <a:avLst/>
              <a:gdLst/>
              <a:ahLst/>
              <a:cxnLst/>
              <a:rect l="l" t="t" r="r" b="b"/>
              <a:pathLst>
                <a:path w="553720" h="320039">
                  <a:moveTo>
                    <a:pt x="0" y="319449"/>
                  </a:moveTo>
                  <a:lnTo>
                    <a:pt x="553301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50" name="bk object 56"/>
            <p:cNvSpPr/>
            <p:nvPr/>
          </p:nvSpPr>
          <p:spPr>
            <a:xfrm>
              <a:off x="157756" y="1360284"/>
              <a:ext cx="343904" cy="183505"/>
            </a:xfrm>
            <a:custGeom>
              <a:avLst/>
              <a:gdLst/>
              <a:ahLst/>
              <a:cxnLst/>
              <a:rect l="l" t="t" r="r" b="b"/>
              <a:pathLst>
                <a:path w="451484" h="260985">
                  <a:moveTo>
                    <a:pt x="0" y="260661"/>
                  </a:moveTo>
                  <a:lnTo>
                    <a:pt x="451478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51" name="bk object 57"/>
            <p:cNvSpPr/>
            <p:nvPr/>
          </p:nvSpPr>
          <p:spPr>
            <a:xfrm>
              <a:off x="235317" y="1401616"/>
              <a:ext cx="266514" cy="141982"/>
            </a:xfrm>
            <a:custGeom>
              <a:avLst/>
              <a:gdLst/>
              <a:ahLst/>
              <a:cxnLst/>
              <a:rect l="l" t="t" r="r" b="b"/>
              <a:pathLst>
                <a:path w="349884" h="201930">
                  <a:moveTo>
                    <a:pt x="0" y="201873"/>
                  </a:moveTo>
                  <a:lnTo>
                    <a:pt x="349655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52" name="bk object 58"/>
            <p:cNvSpPr/>
            <p:nvPr/>
          </p:nvSpPr>
          <p:spPr>
            <a:xfrm>
              <a:off x="312879" y="1442954"/>
              <a:ext cx="189123" cy="100905"/>
            </a:xfrm>
            <a:custGeom>
              <a:avLst/>
              <a:gdLst/>
              <a:ahLst/>
              <a:cxnLst/>
              <a:rect l="l" t="t" r="r" b="b"/>
              <a:pathLst>
                <a:path w="248284" h="143510">
                  <a:moveTo>
                    <a:pt x="0" y="143087"/>
                  </a:moveTo>
                  <a:lnTo>
                    <a:pt x="24783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53" name="bk object 59"/>
            <p:cNvSpPr/>
            <p:nvPr/>
          </p:nvSpPr>
          <p:spPr>
            <a:xfrm>
              <a:off x="390436" y="1484286"/>
              <a:ext cx="111249" cy="59382"/>
            </a:xfrm>
            <a:custGeom>
              <a:avLst/>
              <a:gdLst/>
              <a:ahLst/>
              <a:cxnLst/>
              <a:rect l="l" t="t" r="r" b="b"/>
              <a:pathLst>
                <a:path w="146050" h="84455">
                  <a:moveTo>
                    <a:pt x="0" y="84299"/>
                  </a:moveTo>
                  <a:lnTo>
                    <a:pt x="146011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54" name="bk object 60"/>
            <p:cNvSpPr/>
            <p:nvPr/>
          </p:nvSpPr>
          <p:spPr>
            <a:xfrm>
              <a:off x="467999" y="1525622"/>
              <a:ext cx="33858" cy="18305"/>
            </a:xfrm>
            <a:custGeom>
              <a:avLst/>
              <a:gdLst/>
              <a:ahLst/>
              <a:cxnLst/>
              <a:rect l="l" t="t" r="r" b="b"/>
              <a:pathLst>
                <a:path w="44450" h="26035">
                  <a:moveTo>
                    <a:pt x="0" y="25511"/>
                  </a:moveTo>
                  <a:lnTo>
                    <a:pt x="44186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</p:grpSp>
      <p:sp>
        <p:nvSpPr>
          <p:cNvPr id="55" name="TextBox 54"/>
          <p:cNvSpPr txBox="1"/>
          <p:nvPr userDrawn="1"/>
        </p:nvSpPr>
        <p:spPr>
          <a:xfrm>
            <a:off x="9024087" y="6597574"/>
            <a:ext cx="3165231" cy="22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844" dirty="0">
                <a:solidFill>
                  <a:schemeClr val="bg1"/>
                </a:solidFill>
              </a:rPr>
              <a:t>АО «ЕВРОЦЕМЕНТ груп» </a:t>
            </a:r>
            <a:r>
              <a:rPr lang="en-US" sz="844" dirty="0">
                <a:solidFill>
                  <a:schemeClr val="bg1"/>
                </a:solidFill>
              </a:rPr>
              <a:t>I</a:t>
            </a:r>
            <a:r>
              <a:rPr lang="ru-RU" sz="844" dirty="0">
                <a:solidFill>
                  <a:schemeClr val="bg1"/>
                </a:solidFill>
              </a:rPr>
              <a:t> </a:t>
            </a:r>
            <a:r>
              <a:rPr lang="en-US" sz="844" dirty="0">
                <a:solidFill>
                  <a:schemeClr val="bg1"/>
                </a:solidFill>
              </a:rPr>
              <a:t>www.eurocement.ru</a:t>
            </a:r>
            <a:endParaRPr lang="ru-RU" sz="844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67652230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3" name="Слайд think-cell" r:id="rId4" imgW="420" imgH="429" progId="TCLayout.ActiveDocument.1">
                  <p:embed/>
                </p:oleObj>
              </mc:Choice>
              <mc:Fallback>
                <p:oleObj name="Слайд think-cell" r:id="rId4" imgW="420" imgH="42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 userDrawn="1"/>
        </p:nvSpPr>
        <p:spPr>
          <a:xfrm>
            <a:off x="1" y="6581970"/>
            <a:ext cx="12189318" cy="27603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26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81068" y="245217"/>
            <a:ext cx="10429874" cy="346249"/>
          </a:xfrm>
        </p:spPr>
        <p:txBody>
          <a:bodyPr lIns="0" tIns="0" rIns="0" bIns="0"/>
          <a:lstStyle>
            <a:lvl1pPr>
              <a:defRPr sz="2250" b="0" i="0">
                <a:solidFill>
                  <a:srgbClr val="636466"/>
                </a:solidFill>
                <a:latin typeface="+mj-lt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4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965161" y="1927157"/>
            <a:ext cx="4499967" cy="2705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58" b="1" i="0">
                <a:solidFill>
                  <a:srgbClr val="008575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F57F5-D5C8-4036-BA25-0D045DDEB40F}" type="datetime1">
              <a:rPr lang="en-US" smtClean="0"/>
              <a:t>4/15/2022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1" y="6622132"/>
            <a:ext cx="385082" cy="17312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125" b="0" i="0">
                <a:solidFill>
                  <a:schemeClr val="bg1"/>
                </a:solidFill>
                <a:latin typeface="Palatino Linotype"/>
                <a:cs typeface="Palatino Linotype"/>
              </a:defRPr>
            </a:lvl1pPr>
          </a:lstStyle>
          <a:p>
            <a:pPr marL="17857"/>
            <a:fld id="{81D60167-4931-47E6-BA6A-407CBD079E47}" type="slidenum">
              <a:rPr lang="ru-RU" spc="-25" smtClean="0"/>
              <a:pPr marL="17857"/>
              <a:t>‹#›</a:t>
            </a:fld>
            <a:endParaRPr lang="ru-RU" spc="-25" dirty="0"/>
          </a:p>
        </p:txBody>
      </p:sp>
      <p:sp>
        <p:nvSpPr>
          <p:cNvPr id="9" name="object 3"/>
          <p:cNvSpPr/>
          <p:nvPr userDrawn="1"/>
        </p:nvSpPr>
        <p:spPr>
          <a:xfrm>
            <a:off x="2684" y="1143000"/>
            <a:ext cx="12186635" cy="0"/>
          </a:xfrm>
          <a:custGeom>
            <a:avLst/>
            <a:gdLst/>
            <a:ahLst/>
            <a:cxnLst/>
            <a:rect l="l" t="t" r="r" b="b"/>
            <a:pathLst>
              <a:path w="13004800">
                <a:moveTo>
                  <a:pt x="0" y="0"/>
                </a:moveTo>
                <a:lnTo>
                  <a:pt x="13004799" y="0"/>
                </a:lnTo>
              </a:path>
            </a:pathLst>
          </a:custGeom>
          <a:ln w="28803">
            <a:solidFill>
              <a:srgbClr val="008575"/>
            </a:solidFill>
          </a:ln>
        </p:spPr>
        <p:txBody>
          <a:bodyPr wrap="square" lIns="0" tIns="0" rIns="0" bIns="0" rtlCol="0"/>
          <a:lstStyle/>
          <a:p>
            <a:endParaRPr sz="932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0" y="0"/>
            <a:ext cx="617935" cy="1143000"/>
            <a:chOff x="0" y="0"/>
            <a:chExt cx="502072" cy="1543974"/>
          </a:xfrm>
        </p:grpSpPr>
        <p:sp>
          <p:nvSpPr>
            <p:cNvPr id="13" name="bk object 17"/>
            <p:cNvSpPr/>
            <p:nvPr/>
          </p:nvSpPr>
          <p:spPr>
            <a:xfrm>
              <a:off x="3" y="3"/>
              <a:ext cx="29505" cy="15627"/>
            </a:xfrm>
            <a:custGeom>
              <a:avLst/>
              <a:gdLst/>
              <a:ahLst/>
              <a:cxnLst/>
              <a:rect l="l" t="t" r="r" b="b"/>
              <a:pathLst>
                <a:path w="38735" h="22225">
                  <a:moveTo>
                    <a:pt x="0" y="22130"/>
                  </a:moveTo>
                  <a:lnTo>
                    <a:pt x="38331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14" name="bk object 18"/>
            <p:cNvSpPr/>
            <p:nvPr/>
          </p:nvSpPr>
          <p:spPr>
            <a:xfrm>
              <a:off x="0" y="0"/>
              <a:ext cx="106896" cy="57150"/>
            </a:xfrm>
            <a:custGeom>
              <a:avLst/>
              <a:gdLst/>
              <a:ahLst/>
              <a:cxnLst/>
              <a:rect l="l" t="t" r="r" b="b"/>
              <a:pathLst>
                <a:path w="140335" h="81280">
                  <a:moveTo>
                    <a:pt x="0" y="80919"/>
                  </a:moveTo>
                  <a:lnTo>
                    <a:pt x="140156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15" name="bk object 19"/>
            <p:cNvSpPr/>
            <p:nvPr/>
          </p:nvSpPr>
          <p:spPr>
            <a:xfrm>
              <a:off x="0" y="3"/>
              <a:ext cx="184770" cy="98227"/>
            </a:xfrm>
            <a:custGeom>
              <a:avLst/>
              <a:gdLst/>
              <a:ahLst/>
              <a:cxnLst/>
              <a:rect l="l" t="t" r="r" b="b"/>
              <a:pathLst>
                <a:path w="242570" h="139700">
                  <a:moveTo>
                    <a:pt x="0" y="139707"/>
                  </a:moveTo>
                  <a:lnTo>
                    <a:pt x="241980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16" name="bk object 20"/>
            <p:cNvSpPr/>
            <p:nvPr/>
          </p:nvSpPr>
          <p:spPr>
            <a:xfrm>
              <a:off x="1" y="0"/>
              <a:ext cx="262161" cy="139750"/>
            </a:xfrm>
            <a:custGeom>
              <a:avLst/>
              <a:gdLst/>
              <a:ahLst/>
              <a:cxnLst/>
              <a:rect l="l" t="t" r="r" b="b"/>
              <a:pathLst>
                <a:path w="344170" h="198755">
                  <a:moveTo>
                    <a:pt x="0" y="198494"/>
                  </a:moveTo>
                  <a:lnTo>
                    <a:pt x="343802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17" name="bk object 21"/>
            <p:cNvSpPr/>
            <p:nvPr/>
          </p:nvSpPr>
          <p:spPr>
            <a:xfrm>
              <a:off x="0" y="1"/>
              <a:ext cx="339551" cy="181273"/>
            </a:xfrm>
            <a:custGeom>
              <a:avLst/>
              <a:gdLst/>
              <a:ahLst/>
              <a:cxnLst/>
              <a:rect l="l" t="t" r="r" b="b"/>
              <a:pathLst>
                <a:path w="445770" h="257810">
                  <a:moveTo>
                    <a:pt x="0" y="257284"/>
                  </a:moveTo>
                  <a:lnTo>
                    <a:pt x="445629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18" name="bk object 22"/>
            <p:cNvSpPr/>
            <p:nvPr/>
          </p:nvSpPr>
          <p:spPr>
            <a:xfrm>
              <a:off x="0" y="2"/>
              <a:ext cx="417426" cy="222349"/>
            </a:xfrm>
            <a:custGeom>
              <a:avLst/>
              <a:gdLst/>
              <a:ahLst/>
              <a:cxnLst/>
              <a:rect l="l" t="t" r="r" b="b"/>
              <a:pathLst>
                <a:path w="548005" h="316230">
                  <a:moveTo>
                    <a:pt x="0" y="316070"/>
                  </a:moveTo>
                  <a:lnTo>
                    <a:pt x="547450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19" name="bk object 23"/>
            <p:cNvSpPr/>
            <p:nvPr/>
          </p:nvSpPr>
          <p:spPr>
            <a:xfrm>
              <a:off x="1" y="0"/>
              <a:ext cx="494816" cy="263872"/>
            </a:xfrm>
            <a:custGeom>
              <a:avLst/>
              <a:gdLst/>
              <a:ahLst/>
              <a:cxnLst/>
              <a:rect l="l" t="t" r="r" b="b"/>
              <a:pathLst>
                <a:path w="649605" h="375285">
                  <a:moveTo>
                    <a:pt x="0" y="374857"/>
                  </a:moveTo>
                  <a:lnTo>
                    <a:pt x="649271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20" name="bk object 24"/>
            <p:cNvSpPr/>
            <p:nvPr/>
          </p:nvSpPr>
          <p:spPr>
            <a:xfrm>
              <a:off x="0" y="37555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21" name="bk object 25"/>
            <p:cNvSpPr/>
            <p:nvPr/>
          </p:nvSpPr>
          <p:spPr>
            <a:xfrm>
              <a:off x="0" y="78890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22" name="bk object 26"/>
            <p:cNvSpPr/>
            <p:nvPr/>
          </p:nvSpPr>
          <p:spPr>
            <a:xfrm>
              <a:off x="0" y="120226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23" name="bk object 27"/>
            <p:cNvSpPr/>
            <p:nvPr/>
          </p:nvSpPr>
          <p:spPr>
            <a:xfrm>
              <a:off x="0" y="161562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24" name="bk object 28"/>
            <p:cNvSpPr/>
            <p:nvPr/>
          </p:nvSpPr>
          <p:spPr>
            <a:xfrm>
              <a:off x="0" y="202896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25" name="bk object 29"/>
            <p:cNvSpPr/>
            <p:nvPr/>
          </p:nvSpPr>
          <p:spPr>
            <a:xfrm>
              <a:off x="0" y="244232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26" name="bk object 30"/>
            <p:cNvSpPr/>
            <p:nvPr/>
          </p:nvSpPr>
          <p:spPr>
            <a:xfrm>
              <a:off x="0" y="285568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27" name="bk object 31"/>
            <p:cNvSpPr/>
            <p:nvPr/>
          </p:nvSpPr>
          <p:spPr>
            <a:xfrm>
              <a:off x="0" y="326902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28" name="bk object 32"/>
            <p:cNvSpPr/>
            <p:nvPr/>
          </p:nvSpPr>
          <p:spPr>
            <a:xfrm>
              <a:off x="0" y="368238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29" name="bk object 33"/>
            <p:cNvSpPr/>
            <p:nvPr/>
          </p:nvSpPr>
          <p:spPr>
            <a:xfrm>
              <a:off x="0" y="409572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30" name="bk object 34"/>
            <p:cNvSpPr/>
            <p:nvPr/>
          </p:nvSpPr>
          <p:spPr>
            <a:xfrm>
              <a:off x="0" y="450907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31" name="bk object 35"/>
            <p:cNvSpPr/>
            <p:nvPr/>
          </p:nvSpPr>
          <p:spPr>
            <a:xfrm>
              <a:off x="0" y="492243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32" name="bk object 36"/>
            <p:cNvSpPr/>
            <p:nvPr/>
          </p:nvSpPr>
          <p:spPr>
            <a:xfrm>
              <a:off x="0" y="533577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33" name="bk object 37"/>
            <p:cNvSpPr/>
            <p:nvPr/>
          </p:nvSpPr>
          <p:spPr>
            <a:xfrm>
              <a:off x="0" y="574913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34" name="bk object 38"/>
            <p:cNvSpPr/>
            <p:nvPr/>
          </p:nvSpPr>
          <p:spPr>
            <a:xfrm>
              <a:off x="0" y="616247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35" name="bk object 39"/>
            <p:cNvSpPr/>
            <p:nvPr/>
          </p:nvSpPr>
          <p:spPr>
            <a:xfrm>
              <a:off x="0" y="657583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36" name="bk object 40"/>
            <p:cNvSpPr/>
            <p:nvPr/>
          </p:nvSpPr>
          <p:spPr>
            <a:xfrm>
              <a:off x="0" y="698919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37" name="bk object 41"/>
            <p:cNvSpPr/>
            <p:nvPr/>
          </p:nvSpPr>
          <p:spPr>
            <a:xfrm>
              <a:off x="0" y="740253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38" name="bk object 42"/>
            <p:cNvSpPr/>
            <p:nvPr/>
          </p:nvSpPr>
          <p:spPr>
            <a:xfrm>
              <a:off x="0" y="781589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39" name="bk object 43"/>
            <p:cNvSpPr/>
            <p:nvPr/>
          </p:nvSpPr>
          <p:spPr>
            <a:xfrm>
              <a:off x="0" y="822925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40" name="bk object 44"/>
            <p:cNvSpPr/>
            <p:nvPr/>
          </p:nvSpPr>
          <p:spPr>
            <a:xfrm>
              <a:off x="0" y="864258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41" name="bk object 45"/>
            <p:cNvSpPr/>
            <p:nvPr/>
          </p:nvSpPr>
          <p:spPr>
            <a:xfrm>
              <a:off x="0" y="905594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4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42" name="bk object 46"/>
            <p:cNvSpPr/>
            <p:nvPr/>
          </p:nvSpPr>
          <p:spPr>
            <a:xfrm>
              <a:off x="0" y="946931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4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43" name="bk object 47"/>
            <p:cNvSpPr/>
            <p:nvPr/>
          </p:nvSpPr>
          <p:spPr>
            <a:xfrm>
              <a:off x="0" y="988264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4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44" name="bk object 48"/>
            <p:cNvSpPr/>
            <p:nvPr/>
          </p:nvSpPr>
          <p:spPr>
            <a:xfrm>
              <a:off x="0" y="1029600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4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45" name="bk object 49"/>
            <p:cNvSpPr/>
            <p:nvPr/>
          </p:nvSpPr>
          <p:spPr>
            <a:xfrm>
              <a:off x="0" y="1070935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4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46" name="bk object 50"/>
            <p:cNvSpPr/>
            <p:nvPr/>
          </p:nvSpPr>
          <p:spPr>
            <a:xfrm>
              <a:off x="0" y="1112270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4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47" name="bk object 51"/>
            <p:cNvSpPr/>
            <p:nvPr/>
          </p:nvSpPr>
          <p:spPr>
            <a:xfrm>
              <a:off x="0" y="1153606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4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48" name="bk object 52"/>
            <p:cNvSpPr/>
            <p:nvPr/>
          </p:nvSpPr>
          <p:spPr>
            <a:xfrm>
              <a:off x="0" y="1194940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4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49" name="bk object 53"/>
            <p:cNvSpPr/>
            <p:nvPr/>
          </p:nvSpPr>
          <p:spPr>
            <a:xfrm>
              <a:off x="0" y="1236276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4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50" name="bk object 54"/>
            <p:cNvSpPr/>
            <p:nvPr/>
          </p:nvSpPr>
          <p:spPr>
            <a:xfrm>
              <a:off x="2635" y="1277610"/>
              <a:ext cx="499170" cy="266105"/>
            </a:xfrm>
            <a:custGeom>
              <a:avLst/>
              <a:gdLst/>
              <a:ahLst/>
              <a:cxnLst/>
              <a:rect l="l" t="t" r="r" b="b"/>
              <a:pathLst>
                <a:path w="655320" h="378460">
                  <a:moveTo>
                    <a:pt x="0" y="378236"/>
                  </a:moveTo>
                  <a:lnTo>
                    <a:pt x="655124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51" name="bk object 55"/>
            <p:cNvSpPr/>
            <p:nvPr/>
          </p:nvSpPr>
          <p:spPr>
            <a:xfrm>
              <a:off x="80195" y="1318946"/>
              <a:ext cx="421779" cy="225028"/>
            </a:xfrm>
            <a:custGeom>
              <a:avLst/>
              <a:gdLst/>
              <a:ahLst/>
              <a:cxnLst/>
              <a:rect l="l" t="t" r="r" b="b"/>
              <a:pathLst>
                <a:path w="553720" h="320039">
                  <a:moveTo>
                    <a:pt x="0" y="319449"/>
                  </a:moveTo>
                  <a:lnTo>
                    <a:pt x="553301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52" name="bk object 56"/>
            <p:cNvSpPr/>
            <p:nvPr/>
          </p:nvSpPr>
          <p:spPr>
            <a:xfrm>
              <a:off x="157756" y="1360284"/>
              <a:ext cx="343904" cy="183505"/>
            </a:xfrm>
            <a:custGeom>
              <a:avLst/>
              <a:gdLst/>
              <a:ahLst/>
              <a:cxnLst/>
              <a:rect l="l" t="t" r="r" b="b"/>
              <a:pathLst>
                <a:path w="451484" h="260985">
                  <a:moveTo>
                    <a:pt x="0" y="260661"/>
                  </a:moveTo>
                  <a:lnTo>
                    <a:pt x="451478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53" name="bk object 57"/>
            <p:cNvSpPr/>
            <p:nvPr/>
          </p:nvSpPr>
          <p:spPr>
            <a:xfrm>
              <a:off x="235317" y="1401616"/>
              <a:ext cx="266514" cy="141982"/>
            </a:xfrm>
            <a:custGeom>
              <a:avLst/>
              <a:gdLst/>
              <a:ahLst/>
              <a:cxnLst/>
              <a:rect l="l" t="t" r="r" b="b"/>
              <a:pathLst>
                <a:path w="349884" h="201930">
                  <a:moveTo>
                    <a:pt x="0" y="201873"/>
                  </a:moveTo>
                  <a:lnTo>
                    <a:pt x="349655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54" name="bk object 58"/>
            <p:cNvSpPr/>
            <p:nvPr/>
          </p:nvSpPr>
          <p:spPr>
            <a:xfrm>
              <a:off x="312879" y="1442954"/>
              <a:ext cx="189123" cy="100905"/>
            </a:xfrm>
            <a:custGeom>
              <a:avLst/>
              <a:gdLst/>
              <a:ahLst/>
              <a:cxnLst/>
              <a:rect l="l" t="t" r="r" b="b"/>
              <a:pathLst>
                <a:path w="248284" h="143510">
                  <a:moveTo>
                    <a:pt x="0" y="143087"/>
                  </a:moveTo>
                  <a:lnTo>
                    <a:pt x="24783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55" name="bk object 59"/>
            <p:cNvSpPr/>
            <p:nvPr/>
          </p:nvSpPr>
          <p:spPr>
            <a:xfrm>
              <a:off x="390436" y="1484286"/>
              <a:ext cx="111249" cy="59382"/>
            </a:xfrm>
            <a:custGeom>
              <a:avLst/>
              <a:gdLst/>
              <a:ahLst/>
              <a:cxnLst/>
              <a:rect l="l" t="t" r="r" b="b"/>
              <a:pathLst>
                <a:path w="146050" h="84455">
                  <a:moveTo>
                    <a:pt x="0" y="84299"/>
                  </a:moveTo>
                  <a:lnTo>
                    <a:pt x="146011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56" name="bk object 60"/>
            <p:cNvSpPr/>
            <p:nvPr/>
          </p:nvSpPr>
          <p:spPr>
            <a:xfrm>
              <a:off x="467999" y="1525622"/>
              <a:ext cx="33858" cy="18305"/>
            </a:xfrm>
            <a:custGeom>
              <a:avLst/>
              <a:gdLst/>
              <a:ahLst/>
              <a:cxnLst/>
              <a:rect l="l" t="t" r="r" b="b"/>
              <a:pathLst>
                <a:path w="44450" h="26035">
                  <a:moveTo>
                    <a:pt x="0" y="25511"/>
                  </a:moveTo>
                  <a:lnTo>
                    <a:pt x="44186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</p:grpSp>
      <p:sp>
        <p:nvSpPr>
          <p:cNvPr id="57" name="TextBox 56"/>
          <p:cNvSpPr txBox="1"/>
          <p:nvPr userDrawn="1"/>
        </p:nvSpPr>
        <p:spPr>
          <a:xfrm>
            <a:off x="9024087" y="6597574"/>
            <a:ext cx="3165231" cy="22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844" dirty="0">
                <a:solidFill>
                  <a:schemeClr val="bg1"/>
                </a:solidFill>
              </a:rPr>
              <a:t>АО «ЕВРОЦЕМЕНТ груп» </a:t>
            </a:r>
            <a:r>
              <a:rPr lang="en-US" sz="844" dirty="0">
                <a:solidFill>
                  <a:schemeClr val="bg1"/>
                </a:solidFill>
              </a:rPr>
              <a:t>I</a:t>
            </a:r>
            <a:r>
              <a:rPr lang="ru-RU" sz="844" dirty="0">
                <a:solidFill>
                  <a:schemeClr val="bg1"/>
                </a:solidFill>
              </a:rPr>
              <a:t> </a:t>
            </a:r>
            <a:r>
              <a:rPr lang="en-US" sz="844" dirty="0">
                <a:solidFill>
                  <a:schemeClr val="bg1"/>
                </a:solidFill>
              </a:rPr>
              <a:t>www.eurocement.ru</a:t>
            </a:r>
            <a:endParaRPr lang="ru-RU" sz="844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64710150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7" name="Слайд think-cell" r:id="rId4" imgW="420" imgH="429" progId="TCLayout.ActiveDocument.1">
                  <p:embed/>
                </p:oleObj>
              </mc:Choice>
              <mc:Fallback>
                <p:oleObj name="Слайд think-cell" r:id="rId4" imgW="420" imgH="42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 userDrawn="1"/>
        </p:nvSpPr>
        <p:spPr>
          <a:xfrm>
            <a:off x="1" y="6581970"/>
            <a:ext cx="12189318" cy="27603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26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81068" y="245217"/>
            <a:ext cx="10429874" cy="346249"/>
          </a:xfrm>
        </p:spPr>
        <p:txBody>
          <a:bodyPr lIns="0" tIns="0" rIns="0" bIns="0"/>
          <a:lstStyle>
            <a:lvl1pPr>
              <a:defRPr sz="2250" b="0" i="0">
                <a:solidFill>
                  <a:srgbClr val="636466"/>
                </a:solidFill>
                <a:latin typeface="+mj-lt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A2DE16-D14A-4030-BDC5-9C90108956A3}" type="datetime1">
              <a:rPr lang="en-US" smtClean="0"/>
              <a:t>4/15/2022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1" y="6622132"/>
            <a:ext cx="385082" cy="17312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125" b="0" i="0">
                <a:solidFill>
                  <a:schemeClr val="bg1"/>
                </a:solidFill>
                <a:latin typeface="Palatino Linotype"/>
                <a:cs typeface="Palatino Linotype"/>
              </a:defRPr>
            </a:lvl1pPr>
          </a:lstStyle>
          <a:p>
            <a:pPr marL="17857"/>
            <a:fld id="{81D60167-4931-47E6-BA6A-407CBD079E47}" type="slidenum">
              <a:rPr lang="ru-RU" spc="-25" smtClean="0"/>
              <a:pPr marL="17857"/>
              <a:t>‹#›</a:t>
            </a:fld>
            <a:endParaRPr lang="ru-RU" spc="-25" dirty="0"/>
          </a:p>
        </p:txBody>
      </p:sp>
      <p:sp>
        <p:nvSpPr>
          <p:cNvPr id="7" name="object 3"/>
          <p:cNvSpPr/>
          <p:nvPr userDrawn="1"/>
        </p:nvSpPr>
        <p:spPr>
          <a:xfrm>
            <a:off x="2684" y="1143000"/>
            <a:ext cx="12186635" cy="0"/>
          </a:xfrm>
          <a:custGeom>
            <a:avLst/>
            <a:gdLst/>
            <a:ahLst/>
            <a:cxnLst/>
            <a:rect l="l" t="t" r="r" b="b"/>
            <a:pathLst>
              <a:path w="13004800">
                <a:moveTo>
                  <a:pt x="0" y="0"/>
                </a:moveTo>
                <a:lnTo>
                  <a:pt x="13004799" y="0"/>
                </a:lnTo>
              </a:path>
            </a:pathLst>
          </a:custGeom>
          <a:ln w="28803">
            <a:solidFill>
              <a:srgbClr val="008575"/>
            </a:solidFill>
          </a:ln>
        </p:spPr>
        <p:txBody>
          <a:bodyPr wrap="square" lIns="0" tIns="0" rIns="0" bIns="0" rtlCol="0"/>
          <a:lstStyle/>
          <a:p>
            <a:endParaRPr sz="932"/>
          </a:p>
        </p:txBody>
      </p:sp>
      <p:grpSp>
        <p:nvGrpSpPr>
          <p:cNvPr id="10" name="Группа 9"/>
          <p:cNvGrpSpPr/>
          <p:nvPr userDrawn="1"/>
        </p:nvGrpSpPr>
        <p:grpSpPr>
          <a:xfrm>
            <a:off x="0" y="0"/>
            <a:ext cx="617935" cy="1143000"/>
            <a:chOff x="0" y="0"/>
            <a:chExt cx="502072" cy="1543974"/>
          </a:xfrm>
        </p:grpSpPr>
        <p:sp>
          <p:nvSpPr>
            <p:cNvPr id="11" name="bk object 17"/>
            <p:cNvSpPr/>
            <p:nvPr/>
          </p:nvSpPr>
          <p:spPr>
            <a:xfrm>
              <a:off x="3" y="3"/>
              <a:ext cx="29505" cy="15627"/>
            </a:xfrm>
            <a:custGeom>
              <a:avLst/>
              <a:gdLst/>
              <a:ahLst/>
              <a:cxnLst/>
              <a:rect l="l" t="t" r="r" b="b"/>
              <a:pathLst>
                <a:path w="38735" h="22225">
                  <a:moveTo>
                    <a:pt x="0" y="22130"/>
                  </a:moveTo>
                  <a:lnTo>
                    <a:pt x="38331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12" name="bk object 18"/>
            <p:cNvSpPr/>
            <p:nvPr/>
          </p:nvSpPr>
          <p:spPr>
            <a:xfrm>
              <a:off x="0" y="0"/>
              <a:ext cx="106896" cy="57150"/>
            </a:xfrm>
            <a:custGeom>
              <a:avLst/>
              <a:gdLst/>
              <a:ahLst/>
              <a:cxnLst/>
              <a:rect l="l" t="t" r="r" b="b"/>
              <a:pathLst>
                <a:path w="140335" h="81280">
                  <a:moveTo>
                    <a:pt x="0" y="80919"/>
                  </a:moveTo>
                  <a:lnTo>
                    <a:pt x="140156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13" name="bk object 19"/>
            <p:cNvSpPr/>
            <p:nvPr/>
          </p:nvSpPr>
          <p:spPr>
            <a:xfrm>
              <a:off x="0" y="3"/>
              <a:ext cx="184770" cy="98227"/>
            </a:xfrm>
            <a:custGeom>
              <a:avLst/>
              <a:gdLst/>
              <a:ahLst/>
              <a:cxnLst/>
              <a:rect l="l" t="t" r="r" b="b"/>
              <a:pathLst>
                <a:path w="242570" h="139700">
                  <a:moveTo>
                    <a:pt x="0" y="139707"/>
                  </a:moveTo>
                  <a:lnTo>
                    <a:pt x="241980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14" name="bk object 20"/>
            <p:cNvSpPr/>
            <p:nvPr/>
          </p:nvSpPr>
          <p:spPr>
            <a:xfrm>
              <a:off x="1" y="0"/>
              <a:ext cx="262161" cy="139750"/>
            </a:xfrm>
            <a:custGeom>
              <a:avLst/>
              <a:gdLst/>
              <a:ahLst/>
              <a:cxnLst/>
              <a:rect l="l" t="t" r="r" b="b"/>
              <a:pathLst>
                <a:path w="344170" h="198755">
                  <a:moveTo>
                    <a:pt x="0" y="198494"/>
                  </a:moveTo>
                  <a:lnTo>
                    <a:pt x="343802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15" name="bk object 21"/>
            <p:cNvSpPr/>
            <p:nvPr/>
          </p:nvSpPr>
          <p:spPr>
            <a:xfrm>
              <a:off x="0" y="1"/>
              <a:ext cx="339551" cy="181273"/>
            </a:xfrm>
            <a:custGeom>
              <a:avLst/>
              <a:gdLst/>
              <a:ahLst/>
              <a:cxnLst/>
              <a:rect l="l" t="t" r="r" b="b"/>
              <a:pathLst>
                <a:path w="445770" h="257810">
                  <a:moveTo>
                    <a:pt x="0" y="257284"/>
                  </a:moveTo>
                  <a:lnTo>
                    <a:pt x="445629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16" name="bk object 22"/>
            <p:cNvSpPr/>
            <p:nvPr/>
          </p:nvSpPr>
          <p:spPr>
            <a:xfrm>
              <a:off x="0" y="2"/>
              <a:ext cx="417426" cy="222349"/>
            </a:xfrm>
            <a:custGeom>
              <a:avLst/>
              <a:gdLst/>
              <a:ahLst/>
              <a:cxnLst/>
              <a:rect l="l" t="t" r="r" b="b"/>
              <a:pathLst>
                <a:path w="548005" h="316230">
                  <a:moveTo>
                    <a:pt x="0" y="316070"/>
                  </a:moveTo>
                  <a:lnTo>
                    <a:pt x="547450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17" name="bk object 23"/>
            <p:cNvSpPr/>
            <p:nvPr/>
          </p:nvSpPr>
          <p:spPr>
            <a:xfrm>
              <a:off x="1" y="0"/>
              <a:ext cx="494816" cy="263872"/>
            </a:xfrm>
            <a:custGeom>
              <a:avLst/>
              <a:gdLst/>
              <a:ahLst/>
              <a:cxnLst/>
              <a:rect l="l" t="t" r="r" b="b"/>
              <a:pathLst>
                <a:path w="649605" h="375285">
                  <a:moveTo>
                    <a:pt x="0" y="374857"/>
                  </a:moveTo>
                  <a:lnTo>
                    <a:pt x="649271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18" name="bk object 24"/>
            <p:cNvSpPr/>
            <p:nvPr/>
          </p:nvSpPr>
          <p:spPr>
            <a:xfrm>
              <a:off x="0" y="37555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19" name="bk object 25"/>
            <p:cNvSpPr/>
            <p:nvPr/>
          </p:nvSpPr>
          <p:spPr>
            <a:xfrm>
              <a:off x="0" y="78890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20" name="bk object 26"/>
            <p:cNvSpPr/>
            <p:nvPr/>
          </p:nvSpPr>
          <p:spPr>
            <a:xfrm>
              <a:off x="0" y="120226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21" name="bk object 27"/>
            <p:cNvSpPr/>
            <p:nvPr/>
          </p:nvSpPr>
          <p:spPr>
            <a:xfrm>
              <a:off x="0" y="161562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22" name="bk object 28"/>
            <p:cNvSpPr/>
            <p:nvPr/>
          </p:nvSpPr>
          <p:spPr>
            <a:xfrm>
              <a:off x="0" y="202896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23" name="bk object 29"/>
            <p:cNvSpPr/>
            <p:nvPr/>
          </p:nvSpPr>
          <p:spPr>
            <a:xfrm>
              <a:off x="0" y="244232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24" name="bk object 30"/>
            <p:cNvSpPr/>
            <p:nvPr/>
          </p:nvSpPr>
          <p:spPr>
            <a:xfrm>
              <a:off x="0" y="285568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25" name="bk object 31"/>
            <p:cNvSpPr/>
            <p:nvPr/>
          </p:nvSpPr>
          <p:spPr>
            <a:xfrm>
              <a:off x="0" y="326902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26" name="bk object 32"/>
            <p:cNvSpPr/>
            <p:nvPr/>
          </p:nvSpPr>
          <p:spPr>
            <a:xfrm>
              <a:off x="0" y="368238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27" name="bk object 33"/>
            <p:cNvSpPr/>
            <p:nvPr/>
          </p:nvSpPr>
          <p:spPr>
            <a:xfrm>
              <a:off x="0" y="409572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28" name="bk object 34"/>
            <p:cNvSpPr/>
            <p:nvPr/>
          </p:nvSpPr>
          <p:spPr>
            <a:xfrm>
              <a:off x="0" y="450907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29" name="bk object 35"/>
            <p:cNvSpPr/>
            <p:nvPr/>
          </p:nvSpPr>
          <p:spPr>
            <a:xfrm>
              <a:off x="0" y="492243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30" name="bk object 36"/>
            <p:cNvSpPr/>
            <p:nvPr/>
          </p:nvSpPr>
          <p:spPr>
            <a:xfrm>
              <a:off x="0" y="533577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31" name="bk object 37"/>
            <p:cNvSpPr/>
            <p:nvPr/>
          </p:nvSpPr>
          <p:spPr>
            <a:xfrm>
              <a:off x="0" y="574913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32" name="bk object 38"/>
            <p:cNvSpPr/>
            <p:nvPr/>
          </p:nvSpPr>
          <p:spPr>
            <a:xfrm>
              <a:off x="0" y="616247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33" name="bk object 39"/>
            <p:cNvSpPr/>
            <p:nvPr/>
          </p:nvSpPr>
          <p:spPr>
            <a:xfrm>
              <a:off x="0" y="657583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34" name="bk object 40"/>
            <p:cNvSpPr/>
            <p:nvPr/>
          </p:nvSpPr>
          <p:spPr>
            <a:xfrm>
              <a:off x="0" y="698919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35" name="bk object 41"/>
            <p:cNvSpPr/>
            <p:nvPr/>
          </p:nvSpPr>
          <p:spPr>
            <a:xfrm>
              <a:off x="0" y="740253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36" name="bk object 42"/>
            <p:cNvSpPr/>
            <p:nvPr/>
          </p:nvSpPr>
          <p:spPr>
            <a:xfrm>
              <a:off x="0" y="781589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37" name="bk object 43"/>
            <p:cNvSpPr/>
            <p:nvPr/>
          </p:nvSpPr>
          <p:spPr>
            <a:xfrm>
              <a:off x="0" y="822925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38" name="bk object 44"/>
            <p:cNvSpPr/>
            <p:nvPr/>
          </p:nvSpPr>
          <p:spPr>
            <a:xfrm>
              <a:off x="0" y="864258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39" name="bk object 45"/>
            <p:cNvSpPr/>
            <p:nvPr/>
          </p:nvSpPr>
          <p:spPr>
            <a:xfrm>
              <a:off x="0" y="905594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4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40" name="bk object 46"/>
            <p:cNvSpPr/>
            <p:nvPr/>
          </p:nvSpPr>
          <p:spPr>
            <a:xfrm>
              <a:off x="0" y="946931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4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41" name="bk object 47"/>
            <p:cNvSpPr/>
            <p:nvPr/>
          </p:nvSpPr>
          <p:spPr>
            <a:xfrm>
              <a:off x="0" y="988264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4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42" name="bk object 48"/>
            <p:cNvSpPr/>
            <p:nvPr/>
          </p:nvSpPr>
          <p:spPr>
            <a:xfrm>
              <a:off x="0" y="1029600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4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43" name="bk object 49"/>
            <p:cNvSpPr/>
            <p:nvPr/>
          </p:nvSpPr>
          <p:spPr>
            <a:xfrm>
              <a:off x="0" y="1070935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4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44" name="bk object 50"/>
            <p:cNvSpPr/>
            <p:nvPr/>
          </p:nvSpPr>
          <p:spPr>
            <a:xfrm>
              <a:off x="0" y="1112270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4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45" name="bk object 51"/>
            <p:cNvSpPr/>
            <p:nvPr/>
          </p:nvSpPr>
          <p:spPr>
            <a:xfrm>
              <a:off x="0" y="1153606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4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46" name="bk object 52"/>
            <p:cNvSpPr/>
            <p:nvPr/>
          </p:nvSpPr>
          <p:spPr>
            <a:xfrm>
              <a:off x="0" y="1194940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4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47" name="bk object 53"/>
            <p:cNvSpPr/>
            <p:nvPr/>
          </p:nvSpPr>
          <p:spPr>
            <a:xfrm>
              <a:off x="0" y="1236276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4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48" name="bk object 54"/>
            <p:cNvSpPr/>
            <p:nvPr/>
          </p:nvSpPr>
          <p:spPr>
            <a:xfrm>
              <a:off x="2635" y="1277610"/>
              <a:ext cx="499170" cy="266105"/>
            </a:xfrm>
            <a:custGeom>
              <a:avLst/>
              <a:gdLst/>
              <a:ahLst/>
              <a:cxnLst/>
              <a:rect l="l" t="t" r="r" b="b"/>
              <a:pathLst>
                <a:path w="655320" h="378460">
                  <a:moveTo>
                    <a:pt x="0" y="378236"/>
                  </a:moveTo>
                  <a:lnTo>
                    <a:pt x="655124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49" name="bk object 55"/>
            <p:cNvSpPr/>
            <p:nvPr/>
          </p:nvSpPr>
          <p:spPr>
            <a:xfrm>
              <a:off x="80195" y="1318946"/>
              <a:ext cx="421779" cy="225028"/>
            </a:xfrm>
            <a:custGeom>
              <a:avLst/>
              <a:gdLst/>
              <a:ahLst/>
              <a:cxnLst/>
              <a:rect l="l" t="t" r="r" b="b"/>
              <a:pathLst>
                <a:path w="553720" h="320039">
                  <a:moveTo>
                    <a:pt x="0" y="319449"/>
                  </a:moveTo>
                  <a:lnTo>
                    <a:pt x="553301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50" name="bk object 56"/>
            <p:cNvSpPr/>
            <p:nvPr/>
          </p:nvSpPr>
          <p:spPr>
            <a:xfrm>
              <a:off x="157756" y="1360284"/>
              <a:ext cx="343904" cy="183505"/>
            </a:xfrm>
            <a:custGeom>
              <a:avLst/>
              <a:gdLst/>
              <a:ahLst/>
              <a:cxnLst/>
              <a:rect l="l" t="t" r="r" b="b"/>
              <a:pathLst>
                <a:path w="451484" h="260985">
                  <a:moveTo>
                    <a:pt x="0" y="260661"/>
                  </a:moveTo>
                  <a:lnTo>
                    <a:pt x="451478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51" name="bk object 57"/>
            <p:cNvSpPr/>
            <p:nvPr/>
          </p:nvSpPr>
          <p:spPr>
            <a:xfrm>
              <a:off x="235317" y="1401616"/>
              <a:ext cx="266514" cy="141982"/>
            </a:xfrm>
            <a:custGeom>
              <a:avLst/>
              <a:gdLst/>
              <a:ahLst/>
              <a:cxnLst/>
              <a:rect l="l" t="t" r="r" b="b"/>
              <a:pathLst>
                <a:path w="349884" h="201930">
                  <a:moveTo>
                    <a:pt x="0" y="201873"/>
                  </a:moveTo>
                  <a:lnTo>
                    <a:pt x="349655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52" name="bk object 58"/>
            <p:cNvSpPr/>
            <p:nvPr/>
          </p:nvSpPr>
          <p:spPr>
            <a:xfrm>
              <a:off x="312879" y="1442954"/>
              <a:ext cx="189123" cy="100905"/>
            </a:xfrm>
            <a:custGeom>
              <a:avLst/>
              <a:gdLst/>
              <a:ahLst/>
              <a:cxnLst/>
              <a:rect l="l" t="t" r="r" b="b"/>
              <a:pathLst>
                <a:path w="248284" h="143510">
                  <a:moveTo>
                    <a:pt x="0" y="143087"/>
                  </a:moveTo>
                  <a:lnTo>
                    <a:pt x="24783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53" name="bk object 59"/>
            <p:cNvSpPr/>
            <p:nvPr/>
          </p:nvSpPr>
          <p:spPr>
            <a:xfrm>
              <a:off x="390436" y="1484286"/>
              <a:ext cx="111249" cy="59382"/>
            </a:xfrm>
            <a:custGeom>
              <a:avLst/>
              <a:gdLst/>
              <a:ahLst/>
              <a:cxnLst/>
              <a:rect l="l" t="t" r="r" b="b"/>
              <a:pathLst>
                <a:path w="146050" h="84455">
                  <a:moveTo>
                    <a:pt x="0" y="84299"/>
                  </a:moveTo>
                  <a:lnTo>
                    <a:pt x="146011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54" name="bk object 60"/>
            <p:cNvSpPr/>
            <p:nvPr/>
          </p:nvSpPr>
          <p:spPr>
            <a:xfrm>
              <a:off x="467999" y="1525622"/>
              <a:ext cx="33858" cy="18305"/>
            </a:xfrm>
            <a:custGeom>
              <a:avLst/>
              <a:gdLst/>
              <a:ahLst/>
              <a:cxnLst/>
              <a:rect l="l" t="t" r="r" b="b"/>
              <a:pathLst>
                <a:path w="44450" h="26035">
                  <a:moveTo>
                    <a:pt x="0" y="25511"/>
                  </a:moveTo>
                  <a:lnTo>
                    <a:pt x="44186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</p:grpSp>
      <p:sp>
        <p:nvSpPr>
          <p:cNvPr id="55" name="TextBox 54"/>
          <p:cNvSpPr txBox="1"/>
          <p:nvPr userDrawn="1"/>
        </p:nvSpPr>
        <p:spPr>
          <a:xfrm>
            <a:off x="9024087" y="6597574"/>
            <a:ext cx="3165231" cy="22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844" dirty="0">
                <a:solidFill>
                  <a:schemeClr val="bg1"/>
                </a:solidFill>
              </a:rPr>
              <a:t>АО «ЕВРОЦЕМЕНТ груп» </a:t>
            </a:r>
            <a:r>
              <a:rPr lang="en-US" sz="844" dirty="0">
                <a:solidFill>
                  <a:schemeClr val="bg1"/>
                </a:solidFill>
              </a:rPr>
              <a:t>I</a:t>
            </a:r>
            <a:r>
              <a:rPr lang="ru-RU" sz="844" dirty="0">
                <a:solidFill>
                  <a:schemeClr val="bg1"/>
                </a:solidFill>
              </a:rPr>
              <a:t> </a:t>
            </a:r>
            <a:r>
              <a:rPr lang="en-US" sz="844" dirty="0">
                <a:solidFill>
                  <a:schemeClr val="bg1"/>
                </a:solidFill>
              </a:rPr>
              <a:t>www.eurocement.ru</a:t>
            </a:r>
            <a:endParaRPr lang="ru-RU" sz="844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18559625"/>
              </p:ext>
            </p:extLst>
          </p:nvPr>
        </p:nvGraphicFramePr>
        <p:xfrm>
          <a:off x="1955" y="1588"/>
          <a:ext cx="195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1" name="Слайд think-cell" r:id="rId4" imgW="420" imgH="429" progId="TCLayout.ActiveDocument.1">
                  <p:embed/>
                </p:oleObj>
              </mc:Choice>
              <mc:Fallback>
                <p:oleObj name="Слайд think-cell" r:id="rId4" imgW="420" imgH="42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8"/>
                        <a:ext cx="195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 userDrawn="1"/>
        </p:nvSpPr>
        <p:spPr>
          <a:xfrm>
            <a:off x="1" y="6581970"/>
            <a:ext cx="12189318" cy="27603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26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80EC5-40F3-4AD1-8871-5B6A9020D297}" type="datetime1">
              <a:rPr lang="en-US" smtClean="0"/>
              <a:t>4/15/2022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1" y="6622132"/>
            <a:ext cx="385082" cy="17312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125" b="0" i="0">
                <a:solidFill>
                  <a:schemeClr val="bg1"/>
                </a:solidFill>
                <a:latin typeface="Palatino Linotype"/>
                <a:cs typeface="Palatino Linotype"/>
              </a:defRPr>
            </a:lvl1pPr>
          </a:lstStyle>
          <a:p>
            <a:pPr marL="17857"/>
            <a:fld id="{81D60167-4931-47E6-BA6A-407CBD079E47}" type="slidenum">
              <a:rPr lang="ru-RU" spc="-25" smtClean="0"/>
              <a:pPr marL="17857"/>
              <a:t>‹#›</a:t>
            </a:fld>
            <a:endParaRPr lang="ru-RU" spc="-25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9024087" y="6597574"/>
            <a:ext cx="3165231" cy="22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844" dirty="0">
                <a:solidFill>
                  <a:schemeClr val="bg1"/>
                </a:solidFill>
              </a:rPr>
              <a:t>АО «ЕВРОЦЕМЕНТ груп» </a:t>
            </a:r>
            <a:r>
              <a:rPr lang="en-US" sz="844" dirty="0">
                <a:solidFill>
                  <a:schemeClr val="bg1"/>
                </a:solidFill>
              </a:rPr>
              <a:t>I</a:t>
            </a:r>
            <a:r>
              <a:rPr lang="ru-RU" sz="844" dirty="0">
                <a:solidFill>
                  <a:schemeClr val="bg1"/>
                </a:solidFill>
              </a:rPr>
              <a:t> </a:t>
            </a:r>
            <a:r>
              <a:rPr lang="en-US" sz="844" dirty="0">
                <a:solidFill>
                  <a:schemeClr val="bg1"/>
                </a:solidFill>
              </a:rPr>
              <a:t>www.eurocement.ru</a:t>
            </a:r>
            <a:endParaRPr lang="ru-RU" sz="844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"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BC3CC28-5C59-4E6B-B514-A434E842F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7"/>
          <a:stretch/>
        </p:blipFill>
        <p:spPr>
          <a:xfrm>
            <a:off x="2667001" y="0"/>
            <a:ext cx="9525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56FE9AB5-53AE-4E79-B96F-657644D66C73}"/>
              </a:ext>
            </a:extLst>
          </p:cNvPr>
          <p:cNvSpPr/>
          <p:nvPr userDrawn="1"/>
        </p:nvSpPr>
        <p:spPr>
          <a:xfrm>
            <a:off x="-1" y="0"/>
            <a:ext cx="324802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77">
              <a:ln>
                <a:solidFill>
                  <a:srgbClr val="00877D"/>
                </a:solidFill>
              </a:ln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3961168A-5B30-4FE4-B4A8-25E97D8F0C3E}"/>
              </a:ext>
            </a:extLst>
          </p:cNvPr>
          <p:cNvSpPr/>
          <p:nvPr userDrawn="1"/>
        </p:nvSpPr>
        <p:spPr>
          <a:xfrm>
            <a:off x="3257542" y="1"/>
            <a:ext cx="1420278" cy="2766192"/>
          </a:xfrm>
          <a:prstGeom prst="rect">
            <a:avLst/>
          </a:prstGeom>
          <a:solidFill>
            <a:srgbClr val="00877D"/>
          </a:solidFill>
          <a:ln>
            <a:solidFill>
              <a:srgbClr val="008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77">
              <a:ln>
                <a:solidFill>
                  <a:srgbClr val="00877D"/>
                </a:solidFill>
              </a:ln>
              <a:solidFill>
                <a:srgbClr val="00877D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77D63C17-8456-4F12-B410-66BCE37D3047}"/>
              </a:ext>
            </a:extLst>
          </p:cNvPr>
          <p:cNvSpPr/>
          <p:nvPr userDrawn="1"/>
        </p:nvSpPr>
        <p:spPr>
          <a:xfrm>
            <a:off x="334963" y="1288326"/>
            <a:ext cx="7833678" cy="21406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77">
              <a:ln>
                <a:solidFill>
                  <a:srgbClr val="00877D"/>
                </a:solidFill>
              </a:ln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="" xmlns:a16="http://schemas.microsoft.com/office/drawing/2014/main" id="{04D42488-9DF7-490D-A74F-6A4954EAA3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2489194"/>
            <a:ext cx="7729174" cy="27699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rgbClr val="00877D"/>
                </a:solidFill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8" name="Текст 7">
            <a:extLst>
              <a:ext uri="{FF2B5EF4-FFF2-40B4-BE49-F238E27FC236}">
                <a16:creationId xmlns="" xmlns:a16="http://schemas.microsoft.com/office/drawing/2014/main" id="{EBE5A887-89D1-4012-9838-4436E49405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963" y="2735960"/>
            <a:ext cx="7729174" cy="25006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625">
                <a:solidFill>
                  <a:srgbClr val="00877D"/>
                </a:solidFill>
              </a:defRPr>
            </a:lvl1pPr>
          </a:lstStyle>
          <a:p>
            <a:pPr lvl="0"/>
            <a:r>
              <a:rPr lang="ru-RU" dirty="0"/>
              <a:t>Описание слайда</a:t>
            </a:r>
          </a:p>
        </p:txBody>
      </p:sp>
      <p:pic>
        <p:nvPicPr>
          <p:cNvPr id="39938" name="Рисунок 1" descr="cid:image002.png@01D7DD3F.A991ECF0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3440"/>
            <a:ext cx="1705962" cy="44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4ED9C80-A217-41BE-9617-1EA13A908AB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412" y="316915"/>
            <a:ext cx="1388613" cy="75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07308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 hidden="1"/>
          <p:cNvGraphicFramePr>
            <a:graphicFrameLocks noChangeAspect="1"/>
          </p:cNvGraphicFramePr>
          <p:nvPr userDrawn="1"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262114597"/>
              </p:ext>
            </p:extLst>
          </p:nvPr>
        </p:nvGraphicFramePr>
        <p:xfrm>
          <a:off x="1488" y="1119"/>
          <a:ext cx="1489" cy="1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5" name="Слайд think-cell" r:id="rId10" imgW="420" imgH="429" progId="TCLayout.ActiveDocument.1">
                  <p:embed/>
                </p:oleObj>
              </mc:Choice>
              <mc:Fallback>
                <p:oleObj name="Слайд think-cell" r:id="rId10" imgW="420" imgH="42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488" y="1119"/>
                        <a:ext cx="1489" cy="1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bk object 16"/>
          <p:cNvSpPr/>
          <p:nvPr/>
        </p:nvSpPr>
        <p:spPr>
          <a:xfrm>
            <a:off x="0" y="6545463"/>
            <a:ext cx="12192000" cy="312539"/>
          </a:xfrm>
          <a:custGeom>
            <a:avLst/>
            <a:gdLst/>
            <a:ahLst/>
            <a:cxnLst/>
            <a:rect l="l" t="t" r="r" b="b"/>
            <a:pathLst>
              <a:path w="13004800" h="444500">
                <a:moveTo>
                  <a:pt x="0" y="444500"/>
                </a:moveTo>
                <a:lnTo>
                  <a:pt x="13004800" y="444500"/>
                </a:lnTo>
                <a:lnTo>
                  <a:pt x="13004800" y="0"/>
                </a:lnTo>
                <a:lnTo>
                  <a:pt x="0" y="0"/>
                </a:lnTo>
                <a:lnTo>
                  <a:pt x="0" y="444500"/>
                </a:lnTo>
                <a:close/>
              </a:path>
            </a:pathLst>
          </a:custGeom>
          <a:solidFill>
            <a:srgbClr val="636466"/>
          </a:solidFill>
        </p:spPr>
        <p:txBody>
          <a:bodyPr wrap="square" lIns="0" tIns="0" rIns="0" bIns="0" rtlCol="0"/>
          <a:lstStyle/>
          <a:p>
            <a:endParaRPr sz="932"/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0" y="0"/>
            <a:ext cx="617935" cy="1543974"/>
            <a:chOff x="0" y="0"/>
            <a:chExt cx="502072" cy="1543974"/>
          </a:xfrm>
        </p:grpSpPr>
        <p:sp>
          <p:nvSpPr>
            <p:cNvPr id="17" name="bk object 17"/>
            <p:cNvSpPr/>
            <p:nvPr/>
          </p:nvSpPr>
          <p:spPr>
            <a:xfrm>
              <a:off x="3" y="3"/>
              <a:ext cx="29505" cy="15627"/>
            </a:xfrm>
            <a:custGeom>
              <a:avLst/>
              <a:gdLst/>
              <a:ahLst/>
              <a:cxnLst/>
              <a:rect l="l" t="t" r="r" b="b"/>
              <a:pathLst>
                <a:path w="38735" h="22225">
                  <a:moveTo>
                    <a:pt x="0" y="22130"/>
                  </a:moveTo>
                  <a:lnTo>
                    <a:pt x="38331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18" name="bk object 18"/>
            <p:cNvSpPr/>
            <p:nvPr/>
          </p:nvSpPr>
          <p:spPr>
            <a:xfrm>
              <a:off x="0" y="0"/>
              <a:ext cx="106896" cy="57150"/>
            </a:xfrm>
            <a:custGeom>
              <a:avLst/>
              <a:gdLst/>
              <a:ahLst/>
              <a:cxnLst/>
              <a:rect l="l" t="t" r="r" b="b"/>
              <a:pathLst>
                <a:path w="140335" h="81280">
                  <a:moveTo>
                    <a:pt x="0" y="80919"/>
                  </a:moveTo>
                  <a:lnTo>
                    <a:pt x="140156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19" name="bk object 19"/>
            <p:cNvSpPr/>
            <p:nvPr/>
          </p:nvSpPr>
          <p:spPr>
            <a:xfrm>
              <a:off x="0" y="3"/>
              <a:ext cx="184770" cy="98227"/>
            </a:xfrm>
            <a:custGeom>
              <a:avLst/>
              <a:gdLst/>
              <a:ahLst/>
              <a:cxnLst/>
              <a:rect l="l" t="t" r="r" b="b"/>
              <a:pathLst>
                <a:path w="242570" h="139700">
                  <a:moveTo>
                    <a:pt x="0" y="139707"/>
                  </a:moveTo>
                  <a:lnTo>
                    <a:pt x="241980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20" name="bk object 20"/>
            <p:cNvSpPr/>
            <p:nvPr/>
          </p:nvSpPr>
          <p:spPr>
            <a:xfrm>
              <a:off x="1" y="0"/>
              <a:ext cx="262161" cy="139750"/>
            </a:xfrm>
            <a:custGeom>
              <a:avLst/>
              <a:gdLst/>
              <a:ahLst/>
              <a:cxnLst/>
              <a:rect l="l" t="t" r="r" b="b"/>
              <a:pathLst>
                <a:path w="344170" h="198755">
                  <a:moveTo>
                    <a:pt x="0" y="198494"/>
                  </a:moveTo>
                  <a:lnTo>
                    <a:pt x="343802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21" name="bk object 21"/>
            <p:cNvSpPr/>
            <p:nvPr/>
          </p:nvSpPr>
          <p:spPr>
            <a:xfrm>
              <a:off x="0" y="1"/>
              <a:ext cx="339551" cy="181273"/>
            </a:xfrm>
            <a:custGeom>
              <a:avLst/>
              <a:gdLst/>
              <a:ahLst/>
              <a:cxnLst/>
              <a:rect l="l" t="t" r="r" b="b"/>
              <a:pathLst>
                <a:path w="445770" h="257810">
                  <a:moveTo>
                    <a:pt x="0" y="257284"/>
                  </a:moveTo>
                  <a:lnTo>
                    <a:pt x="445629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22" name="bk object 22"/>
            <p:cNvSpPr/>
            <p:nvPr/>
          </p:nvSpPr>
          <p:spPr>
            <a:xfrm>
              <a:off x="0" y="2"/>
              <a:ext cx="417426" cy="222349"/>
            </a:xfrm>
            <a:custGeom>
              <a:avLst/>
              <a:gdLst/>
              <a:ahLst/>
              <a:cxnLst/>
              <a:rect l="l" t="t" r="r" b="b"/>
              <a:pathLst>
                <a:path w="548005" h="316230">
                  <a:moveTo>
                    <a:pt x="0" y="316070"/>
                  </a:moveTo>
                  <a:lnTo>
                    <a:pt x="547450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23" name="bk object 23"/>
            <p:cNvSpPr/>
            <p:nvPr/>
          </p:nvSpPr>
          <p:spPr>
            <a:xfrm>
              <a:off x="1" y="0"/>
              <a:ext cx="494816" cy="263872"/>
            </a:xfrm>
            <a:custGeom>
              <a:avLst/>
              <a:gdLst/>
              <a:ahLst/>
              <a:cxnLst/>
              <a:rect l="l" t="t" r="r" b="b"/>
              <a:pathLst>
                <a:path w="649605" h="375285">
                  <a:moveTo>
                    <a:pt x="0" y="374857"/>
                  </a:moveTo>
                  <a:lnTo>
                    <a:pt x="649271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24" name="bk object 24"/>
            <p:cNvSpPr/>
            <p:nvPr/>
          </p:nvSpPr>
          <p:spPr>
            <a:xfrm>
              <a:off x="0" y="37555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25" name="bk object 25"/>
            <p:cNvSpPr/>
            <p:nvPr/>
          </p:nvSpPr>
          <p:spPr>
            <a:xfrm>
              <a:off x="0" y="78890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26" name="bk object 26"/>
            <p:cNvSpPr/>
            <p:nvPr/>
          </p:nvSpPr>
          <p:spPr>
            <a:xfrm>
              <a:off x="0" y="120226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27" name="bk object 27"/>
            <p:cNvSpPr/>
            <p:nvPr/>
          </p:nvSpPr>
          <p:spPr>
            <a:xfrm>
              <a:off x="0" y="161562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28" name="bk object 28"/>
            <p:cNvSpPr/>
            <p:nvPr/>
          </p:nvSpPr>
          <p:spPr>
            <a:xfrm>
              <a:off x="0" y="202896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29" name="bk object 29"/>
            <p:cNvSpPr/>
            <p:nvPr/>
          </p:nvSpPr>
          <p:spPr>
            <a:xfrm>
              <a:off x="0" y="244232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30" name="bk object 30"/>
            <p:cNvSpPr/>
            <p:nvPr/>
          </p:nvSpPr>
          <p:spPr>
            <a:xfrm>
              <a:off x="0" y="285568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31" name="bk object 31"/>
            <p:cNvSpPr/>
            <p:nvPr/>
          </p:nvSpPr>
          <p:spPr>
            <a:xfrm>
              <a:off x="0" y="326902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32" name="bk object 32"/>
            <p:cNvSpPr/>
            <p:nvPr/>
          </p:nvSpPr>
          <p:spPr>
            <a:xfrm>
              <a:off x="0" y="368238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33" name="bk object 33"/>
            <p:cNvSpPr/>
            <p:nvPr/>
          </p:nvSpPr>
          <p:spPr>
            <a:xfrm>
              <a:off x="0" y="409572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34" name="bk object 34"/>
            <p:cNvSpPr/>
            <p:nvPr/>
          </p:nvSpPr>
          <p:spPr>
            <a:xfrm>
              <a:off x="0" y="450907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35" name="bk object 35"/>
            <p:cNvSpPr/>
            <p:nvPr/>
          </p:nvSpPr>
          <p:spPr>
            <a:xfrm>
              <a:off x="0" y="492243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36" name="bk object 36"/>
            <p:cNvSpPr/>
            <p:nvPr/>
          </p:nvSpPr>
          <p:spPr>
            <a:xfrm>
              <a:off x="0" y="533577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37" name="bk object 37"/>
            <p:cNvSpPr/>
            <p:nvPr/>
          </p:nvSpPr>
          <p:spPr>
            <a:xfrm>
              <a:off x="0" y="574913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38" name="bk object 38"/>
            <p:cNvSpPr/>
            <p:nvPr/>
          </p:nvSpPr>
          <p:spPr>
            <a:xfrm>
              <a:off x="0" y="616247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39" name="bk object 39"/>
            <p:cNvSpPr/>
            <p:nvPr/>
          </p:nvSpPr>
          <p:spPr>
            <a:xfrm>
              <a:off x="0" y="657583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40" name="bk object 40"/>
            <p:cNvSpPr/>
            <p:nvPr/>
          </p:nvSpPr>
          <p:spPr>
            <a:xfrm>
              <a:off x="0" y="698919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41" name="bk object 41"/>
            <p:cNvSpPr/>
            <p:nvPr/>
          </p:nvSpPr>
          <p:spPr>
            <a:xfrm>
              <a:off x="0" y="740253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42" name="bk object 42"/>
            <p:cNvSpPr/>
            <p:nvPr/>
          </p:nvSpPr>
          <p:spPr>
            <a:xfrm>
              <a:off x="0" y="781589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43" name="bk object 43"/>
            <p:cNvSpPr/>
            <p:nvPr/>
          </p:nvSpPr>
          <p:spPr>
            <a:xfrm>
              <a:off x="0" y="822925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44" name="bk object 44"/>
            <p:cNvSpPr/>
            <p:nvPr/>
          </p:nvSpPr>
          <p:spPr>
            <a:xfrm>
              <a:off x="0" y="864258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5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45" name="bk object 45"/>
            <p:cNvSpPr/>
            <p:nvPr/>
          </p:nvSpPr>
          <p:spPr>
            <a:xfrm>
              <a:off x="0" y="905594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4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46" name="bk object 46"/>
            <p:cNvSpPr/>
            <p:nvPr/>
          </p:nvSpPr>
          <p:spPr>
            <a:xfrm>
              <a:off x="0" y="946931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4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47" name="bk object 47"/>
            <p:cNvSpPr/>
            <p:nvPr/>
          </p:nvSpPr>
          <p:spPr>
            <a:xfrm>
              <a:off x="0" y="988264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4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48" name="bk object 48"/>
            <p:cNvSpPr/>
            <p:nvPr/>
          </p:nvSpPr>
          <p:spPr>
            <a:xfrm>
              <a:off x="0" y="1029600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4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49" name="bk object 49"/>
            <p:cNvSpPr/>
            <p:nvPr/>
          </p:nvSpPr>
          <p:spPr>
            <a:xfrm>
              <a:off x="0" y="1070935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4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50" name="bk object 50"/>
            <p:cNvSpPr/>
            <p:nvPr/>
          </p:nvSpPr>
          <p:spPr>
            <a:xfrm>
              <a:off x="0" y="1112270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4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51" name="bk object 51"/>
            <p:cNvSpPr/>
            <p:nvPr/>
          </p:nvSpPr>
          <p:spPr>
            <a:xfrm>
              <a:off x="0" y="1153606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4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52" name="bk object 52"/>
            <p:cNvSpPr/>
            <p:nvPr/>
          </p:nvSpPr>
          <p:spPr>
            <a:xfrm>
              <a:off x="0" y="1194940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4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53" name="bk object 53"/>
            <p:cNvSpPr/>
            <p:nvPr/>
          </p:nvSpPr>
          <p:spPr>
            <a:xfrm>
              <a:off x="0" y="1236276"/>
              <a:ext cx="502072" cy="267444"/>
            </a:xfrm>
            <a:custGeom>
              <a:avLst/>
              <a:gdLst/>
              <a:ahLst/>
              <a:cxnLst/>
              <a:rect l="l" t="t" r="r" b="b"/>
              <a:pathLst>
                <a:path w="659130" h="380364">
                  <a:moveTo>
                    <a:pt x="0" y="380233"/>
                  </a:moveTo>
                  <a:lnTo>
                    <a:pt x="65858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54" name="bk object 54"/>
            <p:cNvSpPr/>
            <p:nvPr/>
          </p:nvSpPr>
          <p:spPr>
            <a:xfrm>
              <a:off x="2635" y="1277610"/>
              <a:ext cx="499170" cy="266105"/>
            </a:xfrm>
            <a:custGeom>
              <a:avLst/>
              <a:gdLst/>
              <a:ahLst/>
              <a:cxnLst/>
              <a:rect l="l" t="t" r="r" b="b"/>
              <a:pathLst>
                <a:path w="655320" h="378460">
                  <a:moveTo>
                    <a:pt x="0" y="378236"/>
                  </a:moveTo>
                  <a:lnTo>
                    <a:pt x="655124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55" name="bk object 55"/>
            <p:cNvSpPr/>
            <p:nvPr/>
          </p:nvSpPr>
          <p:spPr>
            <a:xfrm>
              <a:off x="80195" y="1318946"/>
              <a:ext cx="421779" cy="225028"/>
            </a:xfrm>
            <a:custGeom>
              <a:avLst/>
              <a:gdLst/>
              <a:ahLst/>
              <a:cxnLst/>
              <a:rect l="l" t="t" r="r" b="b"/>
              <a:pathLst>
                <a:path w="553720" h="320039">
                  <a:moveTo>
                    <a:pt x="0" y="319449"/>
                  </a:moveTo>
                  <a:lnTo>
                    <a:pt x="553301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56" name="bk object 56"/>
            <p:cNvSpPr/>
            <p:nvPr/>
          </p:nvSpPr>
          <p:spPr>
            <a:xfrm>
              <a:off x="157756" y="1360284"/>
              <a:ext cx="343904" cy="183505"/>
            </a:xfrm>
            <a:custGeom>
              <a:avLst/>
              <a:gdLst/>
              <a:ahLst/>
              <a:cxnLst/>
              <a:rect l="l" t="t" r="r" b="b"/>
              <a:pathLst>
                <a:path w="451484" h="260985">
                  <a:moveTo>
                    <a:pt x="0" y="260661"/>
                  </a:moveTo>
                  <a:lnTo>
                    <a:pt x="451478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57" name="bk object 57"/>
            <p:cNvSpPr/>
            <p:nvPr/>
          </p:nvSpPr>
          <p:spPr>
            <a:xfrm>
              <a:off x="235317" y="1401616"/>
              <a:ext cx="266514" cy="141982"/>
            </a:xfrm>
            <a:custGeom>
              <a:avLst/>
              <a:gdLst/>
              <a:ahLst/>
              <a:cxnLst/>
              <a:rect l="l" t="t" r="r" b="b"/>
              <a:pathLst>
                <a:path w="349884" h="201930">
                  <a:moveTo>
                    <a:pt x="0" y="201873"/>
                  </a:moveTo>
                  <a:lnTo>
                    <a:pt x="349655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58" name="bk object 58"/>
            <p:cNvSpPr/>
            <p:nvPr/>
          </p:nvSpPr>
          <p:spPr>
            <a:xfrm>
              <a:off x="312879" y="1442954"/>
              <a:ext cx="189123" cy="100905"/>
            </a:xfrm>
            <a:custGeom>
              <a:avLst/>
              <a:gdLst/>
              <a:ahLst/>
              <a:cxnLst/>
              <a:rect l="l" t="t" r="r" b="b"/>
              <a:pathLst>
                <a:path w="248284" h="143510">
                  <a:moveTo>
                    <a:pt x="0" y="143087"/>
                  </a:moveTo>
                  <a:lnTo>
                    <a:pt x="247833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59" name="bk object 59"/>
            <p:cNvSpPr/>
            <p:nvPr/>
          </p:nvSpPr>
          <p:spPr>
            <a:xfrm>
              <a:off x="390436" y="1484286"/>
              <a:ext cx="111249" cy="59382"/>
            </a:xfrm>
            <a:custGeom>
              <a:avLst/>
              <a:gdLst/>
              <a:ahLst/>
              <a:cxnLst/>
              <a:rect l="l" t="t" r="r" b="b"/>
              <a:pathLst>
                <a:path w="146050" h="84455">
                  <a:moveTo>
                    <a:pt x="0" y="84299"/>
                  </a:moveTo>
                  <a:lnTo>
                    <a:pt x="146011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  <p:sp>
          <p:nvSpPr>
            <p:cNvPr id="60" name="bk object 60"/>
            <p:cNvSpPr/>
            <p:nvPr/>
          </p:nvSpPr>
          <p:spPr>
            <a:xfrm>
              <a:off x="467999" y="1525622"/>
              <a:ext cx="33858" cy="18305"/>
            </a:xfrm>
            <a:custGeom>
              <a:avLst/>
              <a:gdLst/>
              <a:ahLst/>
              <a:cxnLst/>
              <a:rect l="l" t="t" r="r" b="b"/>
              <a:pathLst>
                <a:path w="44450" h="26035">
                  <a:moveTo>
                    <a:pt x="0" y="25511"/>
                  </a:moveTo>
                  <a:lnTo>
                    <a:pt x="44186" y="0"/>
                  </a:lnTo>
                </a:path>
              </a:pathLst>
            </a:custGeom>
            <a:ln w="7200">
              <a:solidFill>
                <a:srgbClr val="008575"/>
              </a:solidFill>
            </a:ln>
          </p:spPr>
          <p:txBody>
            <a:bodyPr wrap="square" lIns="0" tIns="0" rIns="0" bIns="0" rtlCol="0"/>
            <a:lstStyle/>
            <a:p>
              <a:endParaRPr sz="932"/>
            </a:p>
          </p:txBody>
        </p:sp>
      </p:grp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81068" y="245216"/>
            <a:ext cx="10429874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636466"/>
                </a:solidFill>
                <a:latin typeface="Palatino Linotype"/>
                <a:cs typeface="Palatino Linotype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5" y="1577344"/>
            <a:ext cx="1097279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64148" y="6649552"/>
            <a:ext cx="2874764" cy="1299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44" b="0" i="0">
                <a:solidFill>
                  <a:srgbClr val="3FA497"/>
                </a:solidFill>
                <a:latin typeface="Times New Roman"/>
                <a:cs typeface="Times New Roman"/>
              </a:defRPr>
            </a:lvl1pPr>
          </a:lstStyle>
          <a:p>
            <a:pPr marL="8929"/>
            <a:r>
              <a:rPr lang="ru-RU" spc="-28" smtClean="0"/>
              <a:t>А</a:t>
            </a:r>
            <a:r>
              <a:rPr lang="ru-RU" smtClean="0"/>
              <a:t>О </a:t>
            </a:r>
            <a:r>
              <a:rPr lang="ru-RU" spc="-21" smtClean="0"/>
              <a:t>«</a:t>
            </a:r>
            <a:r>
              <a:rPr lang="ru-RU" spc="-35" smtClean="0"/>
              <a:t>Е</a:t>
            </a:r>
            <a:r>
              <a:rPr lang="ru-RU" spc="-18" smtClean="0"/>
              <a:t>В</a:t>
            </a:r>
            <a:r>
              <a:rPr lang="ru-RU" smtClean="0"/>
              <a:t>Р</a:t>
            </a:r>
            <a:r>
              <a:rPr lang="ru-RU" spc="-21" smtClean="0"/>
              <a:t>О</a:t>
            </a:r>
            <a:r>
              <a:rPr lang="ru-RU" spc="-4" smtClean="0"/>
              <a:t>Ц</a:t>
            </a:r>
            <a:r>
              <a:rPr lang="ru-RU" spc="-35" smtClean="0"/>
              <a:t>Е</a:t>
            </a:r>
            <a:r>
              <a:rPr lang="ru-RU" spc="-25" smtClean="0"/>
              <a:t>П</a:t>
            </a:r>
            <a:r>
              <a:rPr lang="ru-RU" spc="-32" smtClean="0"/>
              <a:t>Е</a:t>
            </a:r>
            <a:r>
              <a:rPr lang="ru-RU" spc="-11" smtClean="0"/>
              <a:t>Н</a:t>
            </a:r>
            <a:r>
              <a:rPr lang="ru-RU" smtClean="0"/>
              <a:t>Т г</a:t>
            </a:r>
            <a:r>
              <a:rPr lang="ru-RU" spc="-4" smtClean="0"/>
              <a:t>р</a:t>
            </a:r>
            <a:r>
              <a:rPr lang="ru-RU" spc="4" smtClean="0"/>
              <a:t>у</a:t>
            </a:r>
            <a:r>
              <a:rPr lang="ru-RU" spc="-14" smtClean="0"/>
              <a:t>п</a:t>
            </a:r>
            <a:r>
              <a:rPr lang="ru-RU" smtClean="0"/>
              <a:t>» | </a:t>
            </a:r>
            <a:r>
              <a:rPr lang="en-US" spc="14" smtClean="0"/>
              <a:t>ww</a:t>
            </a:r>
            <a:r>
              <a:rPr lang="en-US" spc="-39" smtClean="0"/>
              <a:t>w</a:t>
            </a:r>
            <a:r>
              <a:rPr lang="en-US" spc="-11" smtClean="0"/>
              <a:t>.</a:t>
            </a:r>
            <a:r>
              <a:rPr lang="en-US" spc="-7" smtClean="0"/>
              <a:t>e</a:t>
            </a:r>
            <a:r>
              <a:rPr lang="en-US" spc="-21" smtClean="0"/>
              <a:t>u</a:t>
            </a:r>
            <a:r>
              <a:rPr lang="en-US" spc="-11" smtClean="0"/>
              <a:t>r</a:t>
            </a:r>
            <a:r>
              <a:rPr lang="en-US" spc="-4" smtClean="0"/>
              <a:t>o</a:t>
            </a:r>
            <a:r>
              <a:rPr lang="en-US" spc="-14" smtClean="0"/>
              <a:t>c</a:t>
            </a:r>
            <a:r>
              <a:rPr lang="en-US" spc="-11" smtClean="0"/>
              <a:t>e</a:t>
            </a:r>
            <a:r>
              <a:rPr lang="en-US" spc="-7" smtClean="0"/>
              <a:t>men</a:t>
            </a:r>
            <a:r>
              <a:rPr lang="en-US" spc="7" smtClean="0"/>
              <a:t>t</a:t>
            </a:r>
            <a:r>
              <a:rPr lang="en-US" spc="-11" smtClean="0"/>
              <a:t>.</a:t>
            </a:r>
            <a:r>
              <a:rPr lang="en-US" spc="-4" smtClean="0"/>
              <a:t>r</a:t>
            </a:r>
            <a:r>
              <a:rPr lang="en-US" smtClean="0"/>
              <a:t>u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040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3010E-2059-4216-AA32-2541792D171D}" type="datetime1">
              <a:rPr lang="en-US" smtClean="0"/>
              <a:t>4/15/2022</a:t>
            </a:fld>
            <a:endParaRPr lang="en-US"/>
          </a:p>
        </p:txBody>
      </p:sp>
      <p:sp>
        <p:nvSpPr>
          <p:cNvPr id="61" name="object 48"/>
          <p:cNvSpPr/>
          <p:nvPr userDrawn="1"/>
        </p:nvSpPr>
        <p:spPr>
          <a:xfrm>
            <a:off x="0" y="1557470"/>
            <a:ext cx="12192000" cy="0"/>
          </a:xfrm>
          <a:custGeom>
            <a:avLst/>
            <a:gdLst/>
            <a:ahLst/>
            <a:cxnLst/>
            <a:rect l="l" t="t" r="r" b="b"/>
            <a:pathLst>
              <a:path w="13004800">
                <a:moveTo>
                  <a:pt x="0" y="0"/>
                </a:moveTo>
                <a:lnTo>
                  <a:pt x="13004799" y="0"/>
                </a:lnTo>
              </a:path>
            </a:pathLst>
          </a:custGeom>
          <a:ln w="28803">
            <a:solidFill>
              <a:srgbClr val="008575"/>
            </a:solidFill>
          </a:ln>
        </p:spPr>
        <p:txBody>
          <a:bodyPr wrap="square" lIns="0" tIns="0" rIns="0" bIns="0" rtlCol="0"/>
          <a:lstStyle/>
          <a:p>
            <a:endParaRPr sz="932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21424">
        <a:defRPr>
          <a:latin typeface="+mn-lt"/>
          <a:ea typeface="+mn-ea"/>
          <a:cs typeface="+mn-cs"/>
        </a:defRPr>
      </a:lvl2pPr>
      <a:lvl3pPr marL="642849">
        <a:defRPr>
          <a:latin typeface="+mn-lt"/>
          <a:ea typeface="+mn-ea"/>
          <a:cs typeface="+mn-cs"/>
        </a:defRPr>
      </a:lvl3pPr>
      <a:lvl4pPr marL="964274">
        <a:defRPr>
          <a:latin typeface="+mn-lt"/>
          <a:ea typeface="+mn-ea"/>
          <a:cs typeface="+mn-cs"/>
        </a:defRPr>
      </a:lvl4pPr>
      <a:lvl5pPr marL="1285697">
        <a:defRPr>
          <a:latin typeface="+mn-lt"/>
          <a:ea typeface="+mn-ea"/>
          <a:cs typeface="+mn-cs"/>
        </a:defRPr>
      </a:lvl5pPr>
      <a:lvl6pPr marL="1607123">
        <a:defRPr>
          <a:latin typeface="+mn-lt"/>
          <a:ea typeface="+mn-ea"/>
          <a:cs typeface="+mn-cs"/>
        </a:defRPr>
      </a:lvl6pPr>
      <a:lvl7pPr marL="1928546">
        <a:defRPr>
          <a:latin typeface="+mn-lt"/>
          <a:ea typeface="+mn-ea"/>
          <a:cs typeface="+mn-cs"/>
        </a:defRPr>
      </a:lvl7pPr>
      <a:lvl8pPr marL="2249971">
        <a:defRPr>
          <a:latin typeface="+mn-lt"/>
          <a:ea typeface="+mn-ea"/>
          <a:cs typeface="+mn-cs"/>
        </a:defRPr>
      </a:lvl8pPr>
      <a:lvl9pPr marL="257139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21424">
        <a:defRPr>
          <a:latin typeface="+mn-lt"/>
          <a:ea typeface="+mn-ea"/>
          <a:cs typeface="+mn-cs"/>
        </a:defRPr>
      </a:lvl2pPr>
      <a:lvl3pPr marL="642849">
        <a:defRPr>
          <a:latin typeface="+mn-lt"/>
          <a:ea typeface="+mn-ea"/>
          <a:cs typeface="+mn-cs"/>
        </a:defRPr>
      </a:lvl3pPr>
      <a:lvl4pPr marL="964274">
        <a:defRPr>
          <a:latin typeface="+mn-lt"/>
          <a:ea typeface="+mn-ea"/>
          <a:cs typeface="+mn-cs"/>
        </a:defRPr>
      </a:lvl4pPr>
      <a:lvl5pPr marL="1285697">
        <a:defRPr>
          <a:latin typeface="+mn-lt"/>
          <a:ea typeface="+mn-ea"/>
          <a:cs typeface="+mn-cs"/>
        </a:defRPr>
      </a:lvl5pPr>
      <a:lvl6pPr marL="1607123">
        <a:defRPr>
          <a:latin typeface="+mn-lt"/>
          <a:ea typeface="+mn-ea"/>
          <a:cs typeface="+mn-cs"/>
        </a:defRPr>
      </a:lvl6pPr>
      <a:lvl7pPr marL="1928546">
        <a:defRPr>
          <a:latin typeface="+mn-lt"/>
          <a:ea typeface="+mn-ea"/>
          <a:cs typeface="+mn-cs"/>
        </a:defRPr>
      </a:lvl7pPr>
      <a:lvl8pPr marL="2249971">
        <a:defRPr>
          <a:latin typeface="+mn-lt"/>
          <a:ea typeface="+mn-ea"/>
          <a:cs typeface="+mn-cs"/>
        </a:defRPr>
      </a:lvl8pPr>
      <a:lvl9pPr marL="257139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6.jpeg"/><Relationship Id="rId5" Type="http://schemas.openxmlformats.org/officeDocument/2006/relationships/image" Target="../media/image40.pn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5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image" Target="cid:image004.png@01D6FEF6.6D490440" TargetMode="External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tags" Target="../tags/tag9.xml"/><Relationship Id="rId16" Type="http://schemas.openxmlformats.org/officeDocument/2006/relationships/image" Target="../media/image28.png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11" Type="http://schemas.openxmlformats.org/officeDocument/2006/relationships/image" Target="../media/image25.png"/><Relationship Id="rId5" Type="http://schemas.openxmlformats.org/officeDocument/2006/relationships/oleObject" Target="../embeddings/oleObject8.bin"/><Relationship Id="rId15" Type="http://schemas.microsoft.com/office/2007/relationships/hdphoto" Target="../media/hdphoto3.wdp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">
            <a:extLst>
              <a:ext uri="{FF2B5EF4-FFF2-40B4-BE49-F238E27FC236}">
                <a16:creationId xmlns:a16="http://schemas.microsoft.com/office/drawing/2014/main" xmlns="" id="{B721B709-2338-4A61-9CAA-9603EFEA2234}"/>
              </a:ext>
            </a:extLst>
          </p:cNvPr>
          <p:cNvSpPr txBox="1">
            <a:spLocks/>
          </p:cNvSpPr>
          <p:nvPr/>
        </p:nvSpPr>
        <p:spPr>
          <a:xfrm>
            <a:off x="1415157" y="1371601"/>
            <a:ext cx="6279954" cy="2057401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0" indent="0">
              <a:buNone/>
              <a:defRPr sz="1625">
                <a:solidFill>
                  <a:srgbClr val="00877D"/>
                </a:solidFill>
                <a:latin typeface="+mn-lt"/>
                <a:ea typeface="+mn-ea"/>
                <a:cs typeface="+mn-cs"/>
              </a:defRPr>
            </a:lvl1pPr>
            <a:lvl2pPr marL="321424">
              <a:defRPr>
                <a:latin typeface="+mn-lt"/>
                <a:ea typeface="+mn-ea"/>
                <a:cs typeface="+mn-cs"/>
              </a:defRPr>
            </a:lvl2pPr>
            <a:lvl3pPr marL="642849">
              <a:defRPr>
                <a:latin typeface="+mn-lt"/>
                <a:ea typeface="+mn-ea"/>
                <a:cs typeface="+mn-cs"/>
              </a:defRPr>
            </a:lvl3pPr>
            <a:lvl4pPr marL="964274">
              <a:defRPr>
                <a:latin typeface="+mn-lt"/>
                <a:ea typeface="+mn-ea"/>
                <a:cs typeface="+mn-cs"/>
              </a:defRPr>
            </a:lvl4pPr>
            <a:lvl5pPr marL="1285697">
              <a:defRPr>
                <a:latin typeface="+mn-lt"/>
                <a:ea typeface="+mn-ea"/>
                <a:cs typeface="+mn-cs"/>
              </a:defRPr>
            </a:lvl5pPr>
            <a:lvl6pPr marL="1607123">
              <a:defRPr>
                <a:latin typeface="+mn-lt"/>
                <a:ea typeface="+mn-ea"/>
                <a:cs typeface="+mn-cs"/>
              </a:defRPr>
            </a:lvl6pPr>
            <a:lvl7pPr marL="1928546">
              <a:defRPr>
                <a:latin typeface="+mn-lt"/>
                <a:ea typeface="+mn-ea"/>
                <a:cs typeface="+mn-cs"/>
              </a:defRPr>
            </a:lvl7pPr>
            <a:lvl8pPr marL="2249971">
              <a:defRPr>
                <a:latin typeface="+mn-lt"/>
                <a:ea typeface="+mn-ea"/>
                <a:cs typeface="+mn-cs"/>
              </a:defRPr>
            </a:lvl8pPr>
            <a:lvl9pPr marL="2571396">
              <a:defRPr>
                <a:latin typeface="+mn-lt"/>
                <a:ea typeface="+mn-ea"/>
                <a:cs typeface="+mn-cs"/>
              </a:defRPr>
            </a:lvl9pPr>
          </a:lstStyle>
          <a:p>
            <a:pPr indent="196850" algn="ctr" defTabSz="914400"/>
            <a:r>
              <a:rPr lang="ru-RU" altLang="ru-RU" sz="3200" kern="0" spc="-232" dirty="0" smtClean="0">
                <a:solidFill>
                  <a:srgbClr val="008675"/>
                </a:solidFill>
                <a:cs typeface="Palatino Linotype"/>
              </a:rPr>
              <a:t>Добро пожаловать в команду </a:t>
            </a:r>
          </a:p>
        </p:txBody>
      </p:sp>
    </p:spTree>
    <p:extLst>
      <p:ext uri="{BB962C8B-B14F-4D97-AF65-F5344CB8AC3E}">
        <p14:creationId xmlns:p14="http://schemas.microsoft.com/office/powerpoint/2010/main" val="382135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1068" y="245217"/>
            <a:ext cx="10429874" cy="861774"/>
          </a:xfrm>
        </p:spPr>
        <p:txBody>
          <a:bodyPr/>
          <a:lstStyle/>
          <a:p>
            <a:r>
              <a:rPr lang="ru-RU" sz="2800" dirty="0"/>
              <a:t>РАБОТА СО СТУДЕНТАМИ И </a:t>
            </a:r>
            <a:br>
              <a:rPr lang="ru-RU" sz="2800" dirty="0"/>
            </a:br>
            <a:r>
              <a:rPr lang="ru-RU" sz="2800" dirty="0"/>
              <a:t>МОЛОДЫМИ СПЕЦИАЛИСТАМИ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7857"/>
            <a:fld id="{81D60167-4931-47E6-BA6A-407CBD079E47}" type="slidenum">
              <a:rPr lang="ru-RU" spc="-25" smtClean="0"/>
              <a:pPr marL="17857"/>
              <a:t>10</a:t>
            </a:fld>
            <a:endParaRPr lang="ru-RU" spc="-25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F8E76F1-A994-44D1-A498-CBFCCD383B2F}"/>
              </a:ext>
            </a:extLst>
          </p:cNvPr>
          <p:cNvSpPr/>
          <p:nvPr/>
        </p:nvSpPr>
        <p:spPr>
          <a:xfrm>
            <a:off x="533400" y="1371600"/>
            <a:ext cx="4648200" cy="639036"/>
          </a:xfrm>
          <a:prstGeom prst="rect">
            <a:avLst/>
          </a:prstGeom>
          <a:solidFill>
            <a:srgbClr val="BCDAD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70942" marR="0" lvl="0" indent="0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itchFamily="34" charset="0"/>
                <a:sym typeface="Calibri"/>
              </a:rPr>
              <a:t>Работа со студентами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8970FAF3-FBAF-43D7-A2DF-61AE9C9A6BFA}"/>
              </a:ext>
            </a:extLst>
          </p:cNvPr>
          <p:cNvSpPr/>
          <p:nvPr/>
        </p:nvSpPr>
        <p:spPr>
          <a:xfrm>
            <a:off x="6413665" y="1371600"/>
            <a:ext cx="4933720" cy="639036"/>
          </a:xfrm>
          <a:prstGeom prst="rect">
            <a:avLst/>
          </a:prstGeom>
          <a:solidFill>
            <a:srgbClr val="BCDAD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70942" marR="0" lvl="0" indent="0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itchFamily="34" charset="0"/>
                <a:sym typeface="Calibri"/>
              </a:rPr>
              <a:t>Работа с выпускниками и молодыми специалистами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F46D435-0251-43E4-94BB-C1C9DA9326E4}"/>
              </a:ext>
            </a:extLst>
          </p:cNvPr>
          <p:cNvSpPr txBox="1"/>
          <p:nvPr/>
        </p:nvSpPr>
        <p:spPr>
          <a:xfrm>
            <a:off x="520148" y="2209800"/>
            <a:ext cx="3581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Стажировка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Практика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Профориентация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600" kern="0" dirty="0" smtClean="0">
                <a:solidFill>
                  <a:prstClr val="black"/>
                </a:solidFill>
              </a:rPr>
              <a:t>Встречи и экскурсии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Целевые программы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361A64A-E623-497D-91A3-57167499AE3F}"/>
              </a:ext>
            </a:extLst>
          </p:cNvPr>
          <p:cNvSpPr txBox="1"/>
          <p:nvPr/>
        </p:nvSpPr>
        <p:spPr>
          <a:xfrm>
            <a:off x="6377222" y="2086689"/>
            <a:ext cx="4939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Стажировка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Трудоустройство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Конкурсы научных работ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Программы адаптации, наставничество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Программы развития и карьерный трек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Вовлечение в проекты Совета Молодежи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7E866C86-0952-4888-9A93-CBF500765B5E}"/>
              </a:ext>
            </a:extLst>
          </p:cNvPr>
          <p:cNvSpPr/>
          <p:nvPr/>
        </p:nvSpPr>
        <p:spPr>
          <a:xfrm>
            <a:off x="1447800" y="4071184"/>
            <a:ext cx="6172200" cy="4320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Единая система привлечения и удержания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7E866C86-0952-4888-9A93-CBF500765B5E}"/>
              </a:ext>
            </a:extLst>
          </p:cNvPr>
          <p:cNvSpPr/>
          <p:nvPr/>
        </p:nvSpPr>
        <p:spPr>
          <a:xfrm>
            <a:off x="1419884" y="4704863"/>
            <a:ext cx="6200115" cy="4320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Достойный уровень заработной платы и условий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7E866C86-0952-4888-9A93-CBF500765B5E}"/>
              </a:ext>
            </a:extLst>
          </p:cNvPr>
          <p:cNvSpPr/>
          <p:nvPr/>
        </p:nvSpPr>
        <p:spPr>
          <a:xfrm>
            <a:off x="1424412" y="5338542"/>
            <a:ext cx="6195587" cy="4320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Последовательный подход к профессиональному развитию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7E866C86-0952-4888-9A93-CBF500765B5E}"/>
              </a:ext>
            </a:extLst>
          </p:cNvPr>
          <p:cNvSpPr/>
          <p:nvPr/>
        </p:nvSpPr>
        <p:spPr>
          <a:xfrm>
            <a:off x="1419885" y="5972221"/>
            <a:ext cx="6200114" cy="4320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lvl="0" defTabSz="914400">
              <a:spcAft>
                <a:spcPts val="300"/>
              </a:spcAft>
              <a:defRPr/>
            </a:pPr>
            <a:r>
              <a:rPr lang="ru-RU" sz="1600" kern="0" dirty="0" smtClean="0">
                <a:solidFill>
                  <a:srgbClr val="44546A">
                    <a:lumMod val="75000"/>
                  </a:srgbClr>
                </a:solidFill>
              </a:rPr>
              <a:t>Возможности </a:t>
            </a:r>
            <a:r>
              <a:rPr lang="ru-RU" sz="1600" kern="0" dirty="0">
                <a:solidFill>
                  <a:srgbClr val="44546A">
                    <a:lumMod val="75000"/>
                  </a:srgbClr>
                </a:solidFill>
              </a:rPr>
              <a:t>ротации на предприятия холдинга</a:t>
            </a:r>
          </a:p>
        </p:txBody>
      </p:sp>
      <p:sp>
        <p:nvSpPr>
          <p:cNvPr id="12" name="Стрелка: шеврон 13">
            <a:extLst>
              <a:ext uri="{FF2B5EF4-FFF2-40B4-BE49-F238E27FC236}">
                <a16:creationId xmlns:a16="http://schemas.microsoft.com/office/drawing/2014/main" xmlns="" id="{84DC5B9C-5D1A-40C8-914D-5160E04ABED5}"/>
              </a:ext>
            </a:extLst>
          </p:cNvPr>
          <p:cNvSpPr/>
          <p:nvPr/>
        </p:nvSpPr>
        <p:spPr>
          <a:xfrm>
            <a:off x="533400" y="4041530"/>
            <a:ext cx="552091" cy="461654"/>
          </a:xfrm>
          <a:prstGeom prst="chevron">
            <a:avLst/>
          </a:prstGeom>
          <a:solidFill>
            <a:srgbClr val="BCD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8080"/>
              </a:solidFill>
            </a:endParaRPr>
          </a:p>
        </p:txBody>
      </p:sp>
      <p:sp>
        <p:nvSpPr>
          <p:cNvPr id="13" name="Стрелка: шеврон 13">
            <a:extLst>
              <a:ext uri="{FF2B5EF4-FFF2-40B4-BE49-F238E27FC236}">
                <a16:creationId xmlns:a16="http://schemas.microsoft.com/office/drawing/2014/main" xmlns="" id="{84DC5B9C-5D1A-40C8-914D-5160E04ABED5}"/>
              </a:ext>
            </a:extLst>
          </p:cNvPr>
          <p:cNvSpPr/>
          <p:nvPr/>
        </p:nvSpPr>
        <p:spPr>
          <a:xfrm>
            <a:off x="520147" y="4691010"/>
            <a:ext cx="552091" cy="461654"/>
          </a:xfrm>
          <a:prstGeom prst="chevron">
            <a:avLst/>
          </a:prstGeom>
          <a:solidFill>
            <a:srgbClr val="BCD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8080"/>
              </a:solidFill>
            </a:endParaRPr>
          </a:p>
        </p:txBody>
      </p:sp>
      <p:sp>
        <p:nvSpPr>
          <p:cNvPr id="14" name="Стрелка: шеврон 13">
            <a:extLst>
              <a:ext uri="{FF2B5EF4-FFF2-40B4-BE49-F238E27FC236}">
                <a16:creationId xmlns:a16="http://schemas.microsoft.com/office/drawing/2014/main" xmlns="" id="{84DC5B9C-5D1A-40C8-914D-5160E04ABED5}"/>
              </a:ext>
            </a:extLst>
          </p:cNvPr>
          <p:cNvSpPr/>
          <p:nvPr/>
        </p:nvSpPr>
        <p:spPr>
          <a:xfrm>
            <a:off x="510010" y="5308888"/>
            <a:ext cx="552091" cy="461654"/>
          </a:xfrm>
          <a:prstGeom prst="chevron">
            <a:avLst/>
          </a:prstGeom>
          <a:solidFill>
            <a:srgbClr val="BCD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8080"/>
              </a:solidFill>
            </a:endParaRPr>
          </a:p>
        </p:txBody>
      </p:sp>
      <p:sp>
        <p:nvSpPr>
          <p:cNvPr id="15" name="Стрелка: шеврон 13">
            <a:extLst>
              <a:ext uri="{FF2B5EF4-FFF2-40B4-BE49-F238E27FC236}">
                <a16:creationId xmlns:a16="http://schemas.microsoft.com/office/drawing/2014/main" xmlns="" id="{84DC5B9C-5D1A-40C8-914D-5160E04ABED5}"/>
              </a:ext>
            </a:extLst>
          </p:cNvPr>
          <p:cNvSpPr/>
          <p:nvPr/>
        </p:nvSpPr>
        <p:spPr>
          <a:xfrm>
            <a:off x="520148" y="5942567"/>
            <a:ext cx="552091" cy="461654"/>
          </a:xfrm>
          <a:prstGeom prst="chevron">
            <a:avLst/>
          </a:prstGeom>
          <a:solidFill>
            <a:srgbClr val="BCD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808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2" t="11258" r="61854" b="19657"/>
          <a:stretch/>
        </p:blipFill>
        <p:spPr>
          <a:xfrm flipH="1">
            <a:off x="8839200" y="3725663"/>
            <a:ext cx="1828800" cy="2692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259421"/>
            <a:ext cx="2749210" cy="51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63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1068" y="245217"/>
            <a:ext cx="10429874" cy="430887"/>
          </a:xfrm>
        </p:spPr>
        <p:txBody>
          <a:bodyPr/>
          <a:lstStyle/>
          <a:p>
            <a:r>
              <a:rPr lang="ru-RU" sz="2800" dirty="0"/>
              <a:t>ТВОИ ВОЗМОЖНОСТИ В ООО «Петербургцемент»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7857"/>
            <a:fld id="{81D60167-4931-47E6-BA6A-407CBD079E47}" type="slidenum">
              <a:rPr lang="ru-RU" spc="-25" smtClean="0"/>
              <a:pPr marL="17857"/>
              <a:t>11</a:t>
            </a:fld>
            <a:endParaRPr lang="ru-RU" spc="-25" dirty="0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378457" y="1404730"/>
            <a:ext cx="3822880" cy="1785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ru-RU" altLang="ru-RU" sz="1800" dirty="0" smtClean="0">
                <a:solidFill>
                  <a:srgbClr val="008675"/>
                </a:solidFill>
              </a:rPr>
              <a:t>Оплата проезда</a:t>
            </a:r>
          </a:p>
          <a:p>
            <a:pPr marL="285750" indent="-285750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ru-RU" altLang="ru-RU" sz="1800" dirty="0" smtClean="0">
                <a:solidFill>
                  <a:srgbClr val="008675"/>
                </a:solidFill>
              </a:rPr>
              <a:t>Предоставление жилья</a:t>
            </a:r>
          </a:p>
          <a:p>
            <a:pPr marL="285750" indent="-285750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ru-RU" altLang="ru-RU" sz="1800" dirty="0">
                <a:solidFill>
                  <a:srgbClr val="008675"/>
                </a:solidFill>
              </a:rPr>
              <a:t>О</a:t>
            </a:r>
            <a:r>
              <a:rPr lang="ru-RU" altLang="ru-RU" sz="1800" dirty="0" smtClean="0">
                <a:solidFill>
                  <a:srgbClr val="008675"/>
                </a:solidFill>
              </a:rPr>
              <a:t>плачиваемая практика</a:t>
            </a:r>
          </a:p>
          <a:p>
            <a:pPr marL="285750" indent="-285750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ru-RU" altLang="ru-RU" sz="1800" dirty="0" smtClean="0">
                <a:solidFill>
                  <a:srgbClr val="008675"/>
                </a:solidFill>
              </a:rPr>
              <a:t>Советы опытных наставников</a:t>
            </a:r>
          </a:p>
          <a:p>
            <a:pPr marL="285750" indent="-285750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ru-RU" altLang="ru-RU" sz="1800" dirty="0" smtClean="0">
                <a:solidFill>
                  <a:srgbClr val="008675"/>
                </a:solidFill>
              </a:rPr>
              <a:t>Летние стажерские программы</a:t>
            </a:r>
            <a:endParaRPr lang="ru-RU" altLang="ru-RU" sz="1800" u="sng" dirty="0" smtClean="0">
              <a:solidFill>
                <a:srgbClr val="008675"/>
              </a:solidFill>
            </a:endParaRPr>
          </a:p>
        </p:txBody>
      </p:sp>
      <p:sp>
        <p:nvSpPr>
          <p:cNvPr id="5" name="Выноска-облако 4"/>
          <p:cNvSpPr/>
          <p:nvPr/>
        </p:nvSpPr>
        <p:spPr>
          <a:xfrm rot="1029818">
            <a:off x="5181600" y="1371600"/>
            <a:ext cx="3499642" cy="2223316"/>
          </a:xfrm>
          <a:prstGeom prst="cloudCallout">
            <a:avLst/>
          </a:prstGeom>
          <a:solidFill>
            <a:srgbClr val="BCDA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Выноска-облако 5"/>
          <p:cNvSpPr/>
          <p:nvPr/>
        </p:nvSpPr>
        <p:spPr>
          <a:xfrm rot="506014">
            <a:off x="6848324" y="3746000"/>
            <a:ext cx="3879879" cy="2232344"/>
          </a:xfrm>
          <a:prstGeom prst="cloudCallout">
            <a:avLst/>
          </a:prstGeom>
          <a:solidFill>
            <a:srgbClr val="BCDA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78" y="3453676"/>
            <a:ext cx="5249722" cy="3028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DF8E76F1-A994-44D1-A498-CBFCCD383B2F}"/>
              </a:ext>
            </a:extLst>
          </p:cNvPr>
          <p:cNvSpPr/>
          <p:nvPr/>
        </p:nvSpPr>
        <p:spPr>
          <a:xfrm>
            <a:off x="5822694" y="2163740"/>
            <a:ext cx="2217453" cy="639036"/>
          </a:xfrm>
          <a:prstGeom prst="rect">
            <a:avLst/>
          </a:prstGeom>
          <a:solidFill>
            <a:srgbClr val="BCDAD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70942" marR="0" lvl="0" indent="0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itchFamily="34" charset="0"/>
                <a:sym typeface="Calibri"/>
              </a:rPr>
              <a:t>ПРОЙТИ</a:t>
            </a:r>
            <a:r>
              <a:rPr kumimoji="0" lang="ru" sz="1800" b="0" i="0" u="none" strike="noStrike" kern="0" cap="none" spc="0" normalizeH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itchFamily="34" charset="0"/>
                <a:sym typeface="Calibri"/>
              </a:rPr>
              <a:t> ПРАКТИКУ </a:t>
            </a:r>
          </a:p>
          <a:p>
            <a:pPr marL="70942" marR="0" lvl="0" indent="0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800" b="0" i="0" u="none" strike="noStrike" kern="0" cap="none" spc="0" normalizeH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itchFamily="34" charset="0"/>
                <a:sym typeface="Calibri"/>
              </a:rPr>
              <a:t>НА ПРЕДПРИЯТИИ</a:t>
            </a:r>
            <a:endParaRPr kumimoji="0" lang="ru" sz="1800" b="0" i="0" u="none" strike="noStrike" kern="0" cap="none" spc="0" normalizeH="0" baseline="0" noProof="0" dirty="0" smtClean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Calibri" pitchFamily="34" charset="0"/>
              <a:sym typeface="Calibri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DF8E76F1-A994-44D1-A498-CBFCCD383B2F}"/>
              </a:ext>
            </a:extLst>
          </p:cNvPr>
          <p:cNvSpPr/>
          <p:nvPr/>
        </p:nvSpPr>
        <p:spPr>
          <a:xfrm>
            <a:off x="7781344" y="4355023"/>
            <a:ext cx="2013837" cy="916781"/>
          </a:xfrm>
          <a:prstGeom prst="rect">
            <a:avLst/>
          </a:prstGeom>
          <a:solidFill>
            <a:srgbClr val="BCDAD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70942" marR="0" lvl="0" indent="0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1800" kern="0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cs typeface="Calibri" pitchFamily="34" charset="0"/>
                <a:sym typeface="Calibri"/>
              </a:rPr>
              <a:t>ПОСЕТИТЬ ЗАВОД</a:t>
            </a:r>
          </a:p>
          <a:p>
            <a:pPr marL="70942" marR="0" lvl="0" indent="0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1800" kern="0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cs typeface="Calibri" pitchFamily="34" charset="0"/>
                <a:sym typeface="Calibri"/>
              </a:rPr>
              <a:t>С ЭКСКУРСИЕЙ</a:t>
            </a:r>
            <a:endParaRPr kumimoji="0" lang="ru" sz="1800" b="0" i="0" u="none" strike="noStrike" kern="0" cap="none" spc="0" normalizeH="0" baseline="0" noProof="0" dirty="0" smtClean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Calibri" pitchFamily="34" charset="0"/>
              <a:sym typeface="Calibri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9982200" y="6050736"/>
            <a:ext cx="23606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ru-RU" altLang="ru-RU" sz="2000" b="1" i="1" dirty="0" smtClean="0">
                <a:solidFill>
                  <a:srgbClr val="006666"/>
                </a:solidFill>
              </a:rPr>
              <a:t>Быть лучшим!</a:t>
            </a:r>
            <a:endParaRPr lang="ru-RU" altLang="ru-RU" sz="2000" b="1" i="1" u="sng" dirty="0" smtClean="0">
              <a:solidFill>
                <a:srgbClr val="006666"/>
              </a:solidFill>
            </a:endParaRPr>
          </a:p>
        </p:txBody>
      </p:sp>
      <p:sp>
        <p:nvSpPr>
          <p:cNvPr id="11" name="Стрелка: шеврон 13">
            <a:extLst>
              <a:ext uri="{FF2B5EF4-FFF2-40B4-BE49-F238E27FC236}">
                <a16:creationId xmlns:a16="http://schemas.microsoft.com/office/drawing/2014/main" xmlns="" id="{84DC5B9C-5D1A-40C8-914D-5160E04ABED5}"/>
              </a:ext>
            </a:extLst>
          </p:cNvPr>
          <p:cNvSpPr/>
          <p:nvPr/>
        </p:nvSpPr>
        <p:spPr>
          <a:xfrm>
            <a:off x="9544268" y="6050736"/>
            <a:ext cx="444558" cy="461654"/>
          </a:xfrm>
          <a:prstGeom prst="chevron">
            <a:avLst/>
          </a:prstGeom>
          <a:solidFill>
            <a:srgbClr val="BCD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8080"/>
              </a:solidFill>
            </a:endParaRPr>
          </a:p>
        </p:txBody>
      </p:sp>
      <p:sp>
        <p:nvSpPr>
          <p:cNvPr id="12" name="Стрелка: шеврон 13">
            <a:extLst>
              <a:ext uri="{FF2B5EF4-FFF2-40B4-BE49-F238E27FC236}">
                <a16:creationId xmlns:a16="http://schemas.microsoft.com/office/drawing/2014/main" xmlns="" id="{84DC5B9C-5D1A-40C8-914D-5160E04ABED5}"/>
              </a:ext>
            </a:extLst>
          </p:cNvPr>
          <p:cNvSpPr/>
          <p:nvPr/>
        </p:nvSpPr>
        <p:spPr>
          <a:xfrm>
            <a:off x="9188421" y="6050736"/>
            <a:ext cx="444558" cy="461654"/>
          </a:xfrm>
          <a:prstGeom prst="chevron">
            <a:avLst/>
          </a:prstGeom>
          <a:solidFill>
            <a:srgbClr val="BCD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808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259421"/>
            <a:ext cx="2749210" cy="51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4"/>
          <p:cNvSpPr txBox="1">
            <a:spLocks/>
          </p:cNvSpPr>
          <p:nvPr/>
        </p:nvSpPr>
        <p:spPr>
          <a:xfrm>
            <a:off x="701342" y="189059"/>
            <a:ext cx="7822406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200" b="0" i="0">
                <a:solidFill>
                  <a:srgbClr val="636466"/>
                </a:solidFill>
                <a:latin typeface="+mj-lt"/>
                <a:ea typeface="+mj-ea"/>
                <a:cs typeface="Palatino Linotype"/>
              </a:defRPr>
            </a:lvl1pPr>
          </a:lstStyle>
          <a:p>
            <a:pPr marL="8929" defTabSz="914400"/>
            <a:r>
              <a:rPr lang="ru-RU" sz="2250" dirty="0" smtClean="0">
                <a:solidFill>
                  <a:srgbClr val="006666"/>
                </a:solidFill>
                <a:latin typeface="+mn-lt"/>
              </a:rPr>
              <a:t>СТАНЬ ЧАСТЬЮ НАШЕЙ КОМАНДЫ</a:t>
            </a:r>
            <a:endParaRPr lang="ru-RU" sz="2250" dirty="0">
              <a:solidFill>
                <a:srgbClr val="006666"/>
              </a:solidFill>
              <a:latin typeface="+mn-lt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DF8E76F1-A994-44D1-A498-CBFCCD383B2F}"/>
              </a:ext>
            </a:extLst>
          </p:cNvPr>
          <p:cNvSpPr/>
          <p:nvPr/>
        </p:nvSpPr>
        <p:spPr>
          <a:xfrm>
            <a:off x="3505200" y="914400"/>
            <a:ext cx="5105400" cy="570306"/>
          </a:xfrm>
          <a:prstGeom prst="rect">
            <a:avLst/>
          </a:prstGeom>
          <a:solidFill>
            <a:srgbClr val="BCDAD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70942" algn="ctr" defTabSz="742950">
              <a:defRPr/>
            </a:pPr>
            <a:r>
              <a:rPr lang="ru" sz="1800" kern="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cs typeface="Calibri" pitchFamily="34" charset="0"/>
                <a:sym typeface="Calibri"/>
              </a:rPr>
              <a:t>Спортивная, культурная, </a:t>
            </a:r>
          </a:p>
          <a:p>
            <a:pPr marL="70942" algn="ctr" defTabSz="742950">
              <a:defRPr/>
            </a:pPr>
            <a:r>
              <a:rPr lang="ru-RU" sz="1800" kern="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cs typeface="Calibri" pitchFamily="34" charset="0"/>
                <a:sym typeface="Calibri"/>
              </a:rPr>
              <a:t>р</a:t>
            </a:r>
            <a:r>
              <a:rPr lang="ru" sz="1800" kern="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cs typeface="Calibri" pitchFamily="34" charset="0"/>
                <a:sym typeface="Calibri"/>
              </a:rPr>
              <a:t>азвивающая корпоративная среда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259421"/>
            <a:ext cx="2749210" cy="51505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4" t="5555" r="6250"/>
          <a:stretch/>
        </p:blipFill>
        <p:spPr>
          <a:xfrm>
            <a:off x="0" y="1600200"/>
            <a:ext cx="3124200" cy="2514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11" b="26666"/>
          <a:stretch/>
        </p:blipFill>
        <p:spPr>
          <a:xfrm>
            <a:off x="8991601" y="1600201"/>
            <a:ext cx="3203712" cy="25145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6" t="36195" r="6036" b="40236"/>
          <a:stretch/>
        </p:blipFill>
        <p:spPr>
          <a:xfrm>
            <a:off x="6048978" y="1600200"/>
            <a:ext cx="3095022" cy="2514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941" y="1600200"/>
            <a:ext cx="3047259" cy="2514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 b="33333"/>
          <a:stretch/>
        </p:blipFill>
        <p:spPr>
          <a:xfrm>
            <a:off x="3113244" y="4114800"/>
            <a:ext cx="3058956" cy="2438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114800"/>
            <a:ext cx="2961635" cy="2438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834" y="4114800"/>
            <a:ext cx="3069121" cy="2438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" y="4114800"/>
            <a:ext cx="3106033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6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1068" y="245217"/>
            <a:ext cx="10429874" cy="430887"/>
          </a:xfrm>
        </p:spPr>
        <p:txBody>
          <a:bodyPr/>
          <a:lstStyle/>
          <a:p>
            <a:r>
              <a:rPr lang="ru-RU" sz="2800" dirty="0"/>
              <a:t>Вакансии ООО «Петербургцемент»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7857"/>
            <a:fld id="{81D60167-4931-47E6-BA6A-407CBD079E47}" type="slidenum">
              <a:rPr lang="ru-RU" spc="-25" smtClean="0"/>
              <a:pPr marL="17857"/>
              <a:t>13</a:t>
            </a:fld>
            <a:endParaRPr lang="ru-RU" spc="-25" dirty="0"/>
          </a:p>
        </p:txBody>
      </p:sp>
      <p:sp>
        <p:nvSpPr>
          <p:cNvPr id="5" name="Объект 1"/>
          <p:cNvSpPr txBox="1">
            <a:spLocks noGrp="1"/>
          </p:cNvSpPr>
          <p:nvPr>
            <p:ph type="body" idx="1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b="1" kern="1200">
                <a:solidFill>
                  <a:srgbClr val="FF9900"/>
                </a:solidFill>
                <a:latin typeface="+mn-lt"/>
                <a:ea typeface="+mn-ea"/>
                <a:cs typeface="+mn-cs"/>
              </a:defRPr>
            </a:lvl1pPr>
            <a:lvl2pPr marL="742950" indent="-9731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32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alibri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905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95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Наше предприятие рассмотрит кандидатов на следующие позиции: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1" b="3101"/>
          <a:stretch/>
        </p:blipFill>
        <p:spPr>
          <a:xfrm>
            <a:off x="5181600" y="2209800"/>
            <a:ext cx="658368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91790" y="2590800"/>
            <a:ext cx="5218410" cy="378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"/>
            </a:pPr>
            <a:r>
              <a:rPr lang="ru-RU" sz="2400" b="1" dirty="0">
                <a:solidFill>
                  <a:srgbClr val="006666"/>
                </a:solidFill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Инженер – технолог             </a:t>
            </a:r>
            <a:endParaRPr lang="ru-RU" sz="2400" dirty="0">
              <a:solidFill>
                <a:srgbClr val="00666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"/>
            </a:pPr>
            <a:r>
              <a:rPr lang="ru-RU" sz="2400" b="1" dirty="0">
                <a:solidFill>
                  <a:srgbClr val="006666"/>
                </a:solidFill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Инженер – механик                 </a:t>
            </a:r>
            <a:endParaRPr lang="ru-RU" sz="2400" dirty="0">
              <a:solidFill>
                <a:srgbClr val="00666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"/>
            </a:pPr>
            <a:r>
              <a:rPr lang="ru-RU" sz="2400" b="1" dirty="0">
                <a:solidFill>
                  <a:srgbClr val="006666"/>
                </a:solidFill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Инженер </a:t>
            </a:r>
            <a:r>
              <a:rPr lang="ru-RU" sz="2400" b="1" dirty="0" smtClean="0">
                <a:solidFill>
                  <a:srgbClr val="006666"/>
                </a:solidFill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энергетик</a:t>
            </a: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"/>
            </a:pPr>
            <a:r>
              <a:rPr lang="ru-RU" sz="2400" b="1" dirty="0" smtClean="0">
                <a:solidFill>
                  <a:srgbClr val="006666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Инженер АСУТП</a:t>
            </a: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"/>
            </a:pPr>
            <a:r>
              <a:rPr lang="ru-RU" sz="2400" b="1" dirty="0">
                <a:solidFill>
                  <a:srgbClr val="006666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Инженер КИПиА</a:t>
            </a: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"/>
            </a:pPr>
            <a:endParaRPr lang="ru-RU" sz="2400" b="1" dirty="0" smtClean="0">
              <a:solidFill>
                <a:srgbClr val="006666"/>
              </a:solidFill>
              <a:effectLst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ru-RU" sz="2400" dirty="0">
              <a:solidFill>
                <a:srgbClr val="00666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259421"/>
            <a:ext cx="2749210" cy="51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1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7857"/>
            <a:fld id="{81D60167-4931-47E6-BA6A-407CBD079E47}" type="slidenum">
              <a:rPr lang="ru-RU" spc="-25" smtClean="0"/>
              <a:pPr marL="17857"/>
              <a:t>14</a:t>
            </a:fld>
            <a:endParaRPr lang="ru-RU" spc="-25" dirty="0"/>
          </a:p>
        </p:txBody>
      </p:sp>
      <p:pic>
        <p:nvPicPr>
          <p:cNvPr id="12" name="Рисунок 11" descr="http://qrcoder.ru/code/?https%3A%2F%2Fwww.eurocement.ru%2F&amp;4&amp;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981200"/>
            <a:ext cx="3962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10"/>
          <p:cNvSpPr txBox="1">
            <a:spLocks/>
          </p:cNvSpPr>
          <p:nvPr/>
        </p:nvSpPr>
        <p:spPr>
          <a:xfrm>
            <a:off x="3734752" y="5352472"/>
            <a:ext cx="912495" cy="215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eurocement.ru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390900"/>
            <a:ext cx="4067302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3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7857"/>
            <a:fld id="{81D60167-4931-47E6-BA6A-407CBD079E47}" type="slidenum">
              <a:rPr lang="ru-RU" spc="-25" smtClean="0"/>
              <a:pPr marL="17857"/>
              <a:t>15</a:t>
            </a:fld>
            <a:endParaRPr lang="ru-RU" spc="-25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B0151BA-4CBB-45D3-B321-B678F6247A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3" b="99767" l="0" r="100000">
                        <a14:foregroundMark x1="35444" y1="9419" x2="35444" y2="9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519" y="3977991"/>
            <a:ext cx="270499" cy="25847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9FD8240-E804-47F0-AC25-E992630EE2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09" y="4446291"/>
            <a:ext cx="290951" cy="29095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509621" y="1702450"/>
            <a:ext cx="70705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>
                <a:solidFill>
                  <a:srgbClr val="00877D"/>
                </a:solidFill>
                <a:ea typeface="Calibri" panose="020F0502020204030204" pitchFamily="34" charset="0"/>
              </a:rPr>
              <a:t>БЛАГОДАРЮ ЗА ВНИМАНИЕ!</a:t>
            </a:r>
            <a:endParaRPr lang="ru-RU" sz="4400" dirty="0">
              <a:solidFill>
                <a:srgbClr val="00877D"/>
              </a:solidFill>
              <a:ea typeface="Calibri" panose="020F0502020204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896007"/>
            <a:ext cx="3952442" cy="740481"/>
          </a:xfrm>
          <a:prstGeom prst="rect">
            <a:avLst/>
          </a:prstGeom>
        </p:spPr>
      </p:pic>
      <p:pic>
        <p:nvPicPr>
          <p:cNvPr id="12" name="Рисунок 11" descr="http://qrcoder.ru/code/?https%3A%2F%2Fwww.eurocement.ru%2F&amp;4&amp;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666001"/>
            <a:ext cx="1969774" cy="1851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10"/>
          <p:cNvSpPr txBox="1">
            <a:spLocks/>
          </p:cNvSpPr>
          <p:nvPr/>
        </p:nvSpPr>
        <p:spPr>
          <a:xfrm>
            <a:off x="2281239" y="5382905"/>
            <a:ext cx="912495" cy="215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eurocement.ru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8FB15C5-15E6-4B96-9CC9-621FE3538FF0}"/>
              </a:ext>
            </a:extLst>
          </p:cNvPr>
          <p:cNvSpPr txBox="1"/>
          <p:nvPr/>
        </p:nvSpPr>
        <p:spPr>
          <a:xfrm>
            <a:off x="6400800" y="3105180"/>
            <a:ext cx="6097465" cy="1738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877D"/>
                </a:solidFill>
                <a:effectLst/>
                <a:ea typeface="Calibri" panose="020F0502020204030204" pitchFamily="34" charset="0"/>
              </a:rPr>
              <a:t>Юлия Румянцева</a:t>
            </a:r>
            <a:endParaRPr lang="ru-RU" sz="2000" dirty="0">
              <a:solidFill>
                <a:srgbClr val="00877D"/>
              </a:solidFill>
              <a:effectLst/>
              <a:ea typeface="Calibri" panose="020F0502020204030204" pitchFamily="34" charset="0"/>
            </a:endParaRPr>
          </a:p>
          <a:p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</a:rPr>
              <a:t>Директор по управлению персоналом </a:t>
            </a:r>
          </a:p>
          <a:p>
            <a:endParaRPr lang="ru-RU" sz="1600" dirty="0" smtClean="0">
              <a:solidFill>
                <a:schemeClr val="tx1">
                  <a:lumMod val="65000"/>
                  <a:lumOff val="35000"/>
                </a:schemeClr>
              </a:solidFill>
              <a:effectLst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+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7 (812) 960 11 00 (доб.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333-52), 8-81374-72418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</a:endParaRPr>
          </a:p>
          <a:p>
            <a:endParaRPr lang="ru-RU" sz="1200" dirty="0" smtClean="0">
              <a:solidFill>
                <a:schemeClr val="tx1">
                  <a:lumMod val="65000"/>
                  <a:lumOff val="35000"/>
                </a:schemeClr>
              </a:solidFill>
              <a:effectLst/>
              <a:ea typeface="Calibri" panose="020F0502020204030204" pitchFamily="34" charset="0"/>
            </a:endParaRPr>
          </a:p>
          <a:p>
            <a:endParaRPr lang="ru-RU" sz="300" dirty="0">
              <a:solidFill>
                <a:schemeClr val="tx1">
                  <a:lumMod val="65000"/>
                  <a:lumOff val="35000"/>
                </a:schemeClr>
              </a:solidFill>
              <a:effectLst/>
              <a:ea typeface="Calibri" panose="020F0502020204030204" pitchFamily="34" charset="0"/>
            </a:endParaRPr>
          </a:p>
          <a:p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Y.Rumyanceva@eurocem.ru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72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7857"/>
            <a:fld id="{81D60167-4931-47E6-BA6A-407CBD079E47}" type="slidenum">
              <a:rPr lang="ru-RU" spc="-25" smtClean="0"/>
              <a:pPr marL="17857"/>
              <a:t>2</a:t>
            </a:fld>
            <a:endParaRPr lang="ru-RU" spc="-25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81068" y="245217"/>
            <a:ext cx="10429874" cy="346249"/>
          </a:xfrm>
        </p:spPr>
        <p:txBody>
          <a:bodyPr/>
          <a:lstStyle/>
          <a:p>
            <a:r>
              <a:rPr lang="ru-RU" dirty="0" smtClean="0">
                <a:solidFill>
                  <a:srgbClr val="006666"/>
                </a:solidFill>
              </a:rPr>
              <a:t>НАША КОМАНИЯ</a:t>
            </a:r>
            <a:endParaRPr lang="ru-RU" dirty="0">
              <a:solidFill>
                <a:srgbClr val="006666"/>
              </a:solidFill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64ED9C80-A217-41BE-9617-1EA13A908A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676400"/>
            <a:ext cx="3581400" cy="193840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209800"/>
            <a:ext cx="4067302" cy="762000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13" b="8289"/>
          <a:stretch/>
        </p:blipFill>
        <p:spPr>
          <a:xfrm>
            <a:off x="5" y="3962400"/>
            <a:ext cx="12191999" cy="257521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95798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7857"/>
            <a:fld id="{81D60167-4931-47E6-BA6A-407CBD079E47}" type="slidenum">
              <a:rPr lang="ru-RU" spc="-25" smtClean="0"/>
              <a:pPr marL="17857"/>
              <a:t>3</a:t>
            </a:fld>
            <a:endParaRPr lang="ru-RU" spc="-25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81068" y="245217"/>
            <a:ext cx="10429874" cy="346249"/>
          </a:xfrm>
        </p:spPr>
        <p:txBody>
          <a:bodyPr/>
          <a:lstStyle/>
          <a:p>
            <a:r>
              <a:rPr lang="ru-RU" dirty="0" smtClean="0">
                <a:solidFill>
                  <a:srgbClr val="006666"/>
                </a:solidFill>
              </a:rPr>
              <a:t>НАША КОМАНИЯ</a:t>
            </a:r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9072" y="2644525"/>
            <a:ext cx="3852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928F"/>
                </a:solidFill>
                <a:ea typeface="Segoe UI Black" panose="020B0A02040204020203" pitchFamily="34" charset="0"/>
                <a:cs typeface="Segoe UI Semibold" panose="020B0702040204020203" pitchFamily="34" charset="0"/>
              </a:rPr>
              <a:t>промышленные </a:t>
            </a:r>
          </a:p>
          <a:p>
            <a:r>
              <a:rPr lang="ru-RU" sz="2800" dirty="0" smtClean="0">
                <a:solidFill>
                  <a:srgbClr val="00928F"/>
                </a:solidFill>
                <a:ea typeface="Segoe UI Black" panose="020B0A02040204020203" pitchFamily="34" charset="0"/>
                <a:cs typeface="Segoe UI Semibold" panose="020B0702040204020203" pitchFamily="34" charset="0"/>
              </a:rPr>
              <a:t>группы</a:t>
            </a:r>
            <a:endParaRPr lang="ru-RU" sz="2800" dirty="0">
              <a:solidFill>
                <a:srgbClr val="00928F"/>
              </a:solidFill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6" name="Рисунок 5">
            <a:extLst>
              <a:ext uri="{FF2B5EF4-FFF2-40B4-BE49-F238E27FC236}">
                <a16:creationId xmlns="" xmlns:a16="http://schemas.microsoft.com/office/drawing/2014/main" id="{BEB09856-DBC5-42F9-B41B-1341EC473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32" y="1788511"/>
            <a:ext cx="589421" cy="58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" descr="cid:image002.png@01D7DD3F.A991ECF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45" b="11010"/>
          <a:stretch/>
        </p:blipFill>
        <p:spPr bwMode="auto">
          <a:xfrm>
            <a:off x="1229855" y="1765475"/>
            <a:ext cx="522745" cy="68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64ED9C80-A217-41BE-9617-1EA13A908AB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540" b="18838"/>
          <a:stretch/>
        </p:blipFill>
        <p:spPr>
          <a:xfrm>
            <a:off x="611883" y="1536649"/>
            <a:ext cx="749991" cy="1081602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4545599" y="2644525"/>
            <a:ext cx="30528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928F"/>
                </a:solidFill>
                <a:ea typeface="Segoe UI Black" panose="020B0A02040204020203" pitchFamily="34" charset="0"/>
                <a:cs typeface="Segoe UI Semibold" panose="020B0702040204020203" pitchFamily="34" charset="0"/>
              </a:rPr>
              <a:t>производственных предприятия</a:t>
            </a:r>
            <a:endParaRPr lang="ru-RU" sz="2400" dirty="0">
              <a:solidFill>
                <a:srgbClr val="00928F"/>
              </a:solidFill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02682" y="1447800"/>
            <a:ext cx="132921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smtClean="0">
                <a:solidFill>
                  <a:srgbClr val="00928F"/>
                </a:solidFill>
                <a:ea typeface="Segoe UI Black" panose="020B0A02040204020203" pitchFamily="34" charset="0"/>
                <a:cs typeface="Segoe UI Semibold" panose="020B0702040204020203" pitchFamily="34" charset="0"/>
              </a:rPr>
              <a:t>2</a:t>
            </a:r>
            <a:r>
              <a:rPr lang="ru-RU" sz="7200" dirty="0">
                <a:solidFill>
                  <a:srgbClr val="00928F"/>
                </a:solidFill>
                <a:ea typeface="Segoe UI Black" panose="020B0A02040204020203" pitchFamily="34" charset="0"/>
                <a:cs typeface="Segoe UI Semibold" panose="020B0702040204020203" pitchFamily="34" charset="0"/>
              </a:rPr>
              <a:t>2</a:t>
            </a:r>
            <a:r>
              <a:rPr lang="ru-RU" sz="7200" dirty="0" smtClean="0">
                <a:solidFill>
                  <a:srgbClr val="00928F"/>
                </a:solidFill>
                <a:ea typeface="Segoe UI Black" panose="020B0A02040204020203" pitchFamily="34" charset="0"/>
                <a:cs typeface="Segoe UI Semibold" panose="020B0702040204020203" pitchFamily="34" charset="0"/>
              </a:rPr>
              <a:t> </a:t>
            </a:r>
            <a:endParaRPr lang="ru-RU" sz="7200" dirty="0"/>
          </a:p>
        </p:txBody>
      </p:sp>
      <p:pic>
        <p:nvPicPr>
          <p:cNvPr id="27" name="Picture 6" descr="W:\_Aнaлитикa\Еженедельные отчеты\Отчет ОВД\иконки\персонал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62"/>
          <a:stretch/>
        </p:blipFill>
        <p:spPr bwMode="auto">
          <a:xfrm>
            <a:off x="8419293" y="1788191"/>
            <a:ext cx="573034" cy="59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886138" y="1447800"/>
            <a:ext cx="205697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 smtClean="0">
                <a:solidFill>
                  <a:srgbClr val="00928F"/>
                </a:solidFill>
                <a:ea typeface="Segoe UI Black" panose="020B0A02040204020203" pitchFamily="34" charset="0"/>
                <a:cs typeface="Segoe UI Semibold" panose="020B0702040204020203" pitchFamily="34" charset="0"/>
              </a:rPr>
              <a:t>9000</a:t>
            </a:r>
            <a:endParaRPr lang="ru-RU" sz="72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8329157" y="2618251"/>
            <a:ext cx="30528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928F"/>
                </a:solidFill>
                <a:ea typeface="Segoe UI Black" panose="020B0A02040204020203" pitchFamily="34" charset="0"/>
                <a:cs typeface="Segoe UI Semibold" panose="020B0702040204020203" pitchFamily="34" charset="0"/>
              </a:rPr>
              <a:t>сотрудников </a:t>
            </a:r>
          </a:p>
          <a:p>
            <a:r>
              <a:rPr lang="ru-RU" sz="2800" dirty="0" smtClean="0">
                <a:solidFill>
                  <a:srgbClr val="00928F"/>
                </a:solidFill>
                <a:ea typeface="Segoe UI Black" panose="020B0A02040204020203" pitchFamily="34" charset="0"/>
                <a:cs typeface="Segoe UI Semibold" panose="020B0702040204020203" pitchFamily="34" charset="0"/>
              </a:rPr>
              <a:t>нашей команды</a:t>
            </a:r>
            <a:endParaRPr lang="ru-RU" sz="2400" dirty="0">
              <a:solidFill>
                <a:srgbClr val="00928F"/>
              </a:solidFill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60993" y="1470516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>
                <a:solidFill>
                  <a:srgbClr val="00928F"/>
                </a:solidFill>
                <a:ea typeface="Segoe UI Black" panose="020B0A02040204020203" pitchFamily="34" charset="0"/>
                <a:cs typeface="Segoe UI Semibold" panose="020B0702040204020203" pitchFamily="34" charset="0"/>
              </a:rPr>
              <a:t>2</a:t>
            </a:r>
            <a:endParaRPr lang="ru-RU" sz="7200" dirty="0" smtClean="0">
              <a:solidFill>
                <a:srgbClr val="00928F"/>
              </a:solidFill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CFE250B5-A05B-4AF0-8EEC-D67301F4EBD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707" y="4356514"/>
            <a:ext cx="917096" cy="91709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8282847" y="5278197"/>
            <a:ext cx="32053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928F"/>
                </a:solidFill>
                <a:ea typeface="Segoe UI Black" panose="020B0A02040204020203" pitchFamily="34" charset="0"/>
                <a:cs typeface="Segoe UI Semibold" panose="020B0702040204020203" pitchFamily="34" charset="0"/>
              </a:rPr>
              <a:t>регионов сбыта</a:t>
            </a:r>
          </a:p>
          <a:p>
            <a:r>
              <a:rPr lang="ru-RU" sz="2800" dirty="0" smtClean="0">
                <a:solidFill>
                  <a:srgbClr val="00928F"/>
                </a:solidFill>
                <a:ea typeface="Segoe UI Black" panose="020B0A02040204020203" pitchFamily="34" charset="0"/>
                <a:cs typeface="Segoe UI Semibold" panose="020B0702040204020203" pitchFamily="34" charset="0"/>
              </a:rPr>
              <a:t>продукции</a:t>
            </a:r>
            <a:endParaRPr lang="ru-RU" sz="2400" dirty="0">
              <a:solidFill>
                <a:srgbClr val="00928F"/>
              </a:solidFill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362527" y="4158362"/>
            <a:ext cx="13956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dirty="0" smtClean="0">
                <a:solidFill>
                  <a:srgbClr val="00928F"/>
                </a:solidFill>
                <a:ea typeface="Segoe UI Black" panose="020B0A02040204020203" pitchFamily="34" charset="0"/>
                <a:cs typeface="Segoe UI Semibold" panose="020B0702040204020203" pitchFamily="34" charset="0"/>
              </a:rPr>
              <a:t>40</a:t>
            </a:r>
            <a:endParaRPr lang="ru-RU" sz="72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9278444" y="4233872"/>
            <a:ext cx="13956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dirty="0">
                <a:solidFill>
                  <a:srgbClr val="00928F"/>
                </a:solidFill>
                <a:ea typeface="Segoe UI Black" panose="020B0A02040204020203" pitchFamily="34" charset="0"/>
                <a:cs typeface="Segoe UI Semibold" panose="020B0702040204020203" pitchFamily="34" charset="0"/>
              </a:rPr>
              <a:t>60</a:t>
            </a:r>
            <a:r>
              <a:rPr lang="ru-RU" sz="7200" dirty="0" smtClean="0">
                <a:solidFill>
                  <a:srgbClr val="00928F"/>
                </a:solidFill>
                <a:ea typeface="Segoe UI Black" panose="020B0A02040204020203" pitchFamily="34" charset="0"/>
                <a:cs typeface="Segoe UI Semibold" panose="020B0702040204020203" pitchFamily="34" charset="0"/>
              </a:rPr>
              <a:t> </a:t>
            </a:r>
            <a:endParaRPr lang="ru-RU" sz="72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4572000" y="5273610"/>
            <a:ext cx="30412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928F"/>
                </a:solidFill>
                <a:ea typeface="Segoe UI Black" panose="020B0A02040204020203" pitchFamily="34" charset="0"/>
                <a:cs typeface="Segoe UI Semibold" panose="020B0702040204020203" pitchFamily="34" charset="0"/>
              </a:rPr>
              <a:t>млн тонн в год</a:t>
            </a:r>
          </a:p>
          <a:p>
            <a:r>
              <a:rPr lang="ru-RU" sz="2800" dirty="0">
                <a:solidFill>
                  <a:srgbClr val="00928F"/>
                </a:solidFill>
                <a:ea typeface="Segoe UI Black" panose="020B0A02040204020203" pitchFamily="34" charset="0"/>
                <a:cs typeface="Segoe UI Semibold" panose="020B0702040204020203" pitchFamily="34" charset="0"/>
              </a:rPr>
              <a:t>мощностей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66630C3C-C6E9-4FC5-9FE2-083E4EB969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364" y="4439289"/>
            <a:ext cx="577057" cy="654044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6A1295D6-7722-4FDE-A74C-4934D971703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28" y="4588893"/>
            <a:ext cx="568141" cy="565823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1497310" y="4203926"/>
            <a:ext cx="211616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00928F"/>
                </a:solidFill>
                <a:ea typeface="Segoe UI Black" panose="020B0A02040204020203" pitchFamily="34" charset="0"/>
                <a:cs typeface="Segoe UI Semibold" panose="020B0702040204020203" pitchFamily="34" charset="0"/>
              </a:rPr>
              <a:t>№</a:t>
            </a:r>
            <a:r>
              <a:rPr lang="ru-RU" sz="6600" dirty="0" smtClean="0">
                <a:solidFill>
                  <a:srgbClr val="00928F"/>
                </a:solidFill>
                <a:ea typeface="Segoe UI Black" panose="020B0A02040204020203" pitchFamily="34" charset="0"/>
                <a:cs typeface="Segoe UI Semibold" panose="020B0702040204020203" pitchFamily="34" charset="0"/>
              </a:rPr>
              <a:t>1 </a:t>
            </a:r>
            <a:endParaRPr lang="ru-RU" sz="66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754562" y="5239517"/>
            <a:ext cx="33183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928F"/>
                </a:solidFill>
                <a:ea typeface="Segoe UI Black" panose="020B0A02040204020203" pitchFamily="34" charset="0"/>
                <a:cs typeface="Segoe UI Semibold" panose="020B0702040204020203" pitchFamily="34" charset="0"/>
              </a:rPr>
              <a:t>л</a:t>
            </a:r>
            <a:r>
              <a:rPr lang="ru-RU" sz="2800" dirty="0" smtClean="0">
                <a:solidFill>
                  <a:srgbClr val="00928F"/>
                </a:solidFill>
                <a:ea typeface="Segoe UI Black" panose="020B0A02040204020203" pitchFamily="34" charset="0"/>
                <a:cs typeface="Segoe UI Semibold" panose="020B0702040204020203" pitchFamily="34" charset="0"/>
              </a:rPr>
              <a:t>идер производства цемента в России</a:t>
            </a:r>
            <a:endParaRPr lang="ru-RU" sz="2800" dirty="0">
              <a:solidFill>
                <a:srgbClr val="00928F"/>
              </a:solidFill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1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Рисунок 95">
            <a:extLst>
              <a:ext uri="{FF2B5EF4-FFF2-40B4-BE49-F238E27FC236}">
                <a16:creationId xmlns:a16="http://schemas.microsoft.com/office/drawing/2014/main" xmlns="" id="{8005517F-1015-4B5E-9A57-28A847A8B8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61" r="-990"/>
          <a:stretch/>
        </p:blipFill>
        <p:spPr>
          <a:xfrm>
            <a:off x="255848" y="1205960"/>
            <a:ext cx="6019800" cy="5532923"/>
          </a:xfrm>
          <a:prstGeom prst="rect">
            <a:avLst/>
          </a:prstGeom>
          <a:ln>
            <a:noFill/>
          </a:ln>
        </p:spPr>
      </p:pic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44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87" name="Слайд think-cell" r:id="rId5" imgW="420" imgH="429" progId="TCLayout.ActiveDocument.1">
                  <p:embed/>
                </p:oleObj>
              </mc:Choice>
              <mc:Fallback>
                <p:oleObj name="Слайд think-cell" r:id="rId5" imgW="420" imgH="42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4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>
          <a:xfrm>
            <a:off x="63307" y="6599042"/>
            <a:ext cx="385082" cy="173124"/>
          </a:xfrm>
        </p:spPr>
        <p:txBody>
          <a:bodyPr/>
          <a:lstStyle/>
          <a:p>
            <a:pPr marL="17857"/>
            <a:fld id="{81D60167-4931-47E6-BA6A-407CBD079E47}" type="slidenum">
              <a:rPr lang="ru-RU" spc="-25"/>
              <a:pPr marL="17857"/>
              <a:t>4</a:t>
            </a:fld>
            <a:endParaRPr lang="ru-RU" spc="-25" dirty="0"/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3456249" y="1311220"/>
            <a:ext cx="309721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0196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800">
              <a:solidFill>
                <a:srgbClr val="000000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013C5537-B415-432A-9EAA-9EB660ED5297}"/>
              </a:ext>
            </a:extLst>
          </p:cNvPr>
          <p:cNvSpPr txBox="1"/>
          <p:nvPr/>
        </p:nvSpPr>
        <p:spPr>
          <a:xfrm>
            <a:off x="1474475" y="3552949"/>
            <a:ext cx="453206" cy="116057"/>
          </a:xfrm>
          <a:prstGeom prst="rect">
            <a:avLst/>
          </a:prstGeom>
          <a:solidFill>
            <a:srgbClr val="D9D9D9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754" dirty="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Москва</a:t>
            </a:r>
          </a:p>
        </p:txBody>
      </p:sp>
      <p:sp>
        <p:nvSpPr>
          <p:cNvPr id="75" name="Овал 74"/>
          <p:cNvSpPr/>
          <p:nvPr/>
        </p:nvSpPr>
        <p:spPr>
          <a:xfrm>
            <a:off x="2514070" y="2803922"/>
            <a:ext cx="242613" cy="232888"/>
          </a:xfrm>
          <a:prstGeom prst="ellipse">
            <a:avLst/>
          </a:prstGeom>
          <a:solidFill>
            <a:srgbClr val="6FC2B4"/>
          </a:solidFill>
          <a:ln>
            <a:solidFill>
              <a:srgbClr val="6FC2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54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Овал 76"/>
          <p:cNvSpPr/>
          <p:nvPr/>
        </p:nvSpPr>
        <p:spPr>
          <a:xfrm>
            <a:off x="1702323" y="2833416"/>
            <a:ext cx="201078" cy="20894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54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0" name="Овал 79"/>
          <p:cNvSpPr/>
          <p:nvPr/>
        </p:nvSpPr>
        <p:spPr>
          <a:xfrm>
            <a:off x="693452" y="4407478"/>
            <a:ext cx="221186" cy="22984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54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754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Овал 83"/>
          <p:cNvSpPr/>
          <p:nvPr/>
        </p:nvSpPr>
        <p:spPr>
          <a:xfrm>
            <a:off x="328554" y="5700288"/>
            <a:ext cx="242613" cy="232888"/>
          </a:xfrm>
          <a:prstGeom prst="ellipse">
            <a:avLst/>
          </a:prstGeom>
          <a:solidFill>
            <a:srgbClr val="6FC2B4"/>
          </a:solidFill>
          <a:ln>
            <a:solidFill>
              <a:srgbClr val="6FC2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7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Овал 92"/>
          <p:cNvSpPr/>
          <p:nvPr/>
        </p:nvSpPr>
        <p:spPr>
          <a:xfrm>
            <a:off x="684146" y="4397306"/>
            <a:ext cx="221186" cy="229842"/>
          </a:xfrm>
          <a:prstGeom prst="ellipse">
            <a:avLst/>
          </a:prstGeom>
          <a:solidFill>
            <a:srgbClr val="008675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754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xmlns="" id="{471F4AD2-0123-41FD-9789-FDED1E0A4E8D}"/>
              </a:ext>
            </a:extLst>
          </p:cNvPr>
          <p:cNvSpPr/>
          <p:nvPr/>
        </p:nvSpPr>
        <p:spPr>
          <a:xfrm>
            <a:off x="10134600" y="1143000"/>
            <a:ext cx="2057400" cy="5456042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lnSpc>
                <a:spcPts val="1200"/>
              </a:lnSpc>
              <a:spcAft>
                <a:spcPts val="600"/>
              </a:spcAft>
              <a:buClr>
                <a:srgbClr val="0D9FA3"/>
              </a:buClr>
            </a:pP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Мордовия </a:t>
            </a:r>
            <a:r>
              <a:rPr lang="ru-RU" sz="12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респ</a:t>
            </a:r>
            <a:endParaRPr lang="ru-RU" sz="12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ts val="1200"/>
              </a:lnSpc>
              <a:spcAft>
                <a:spcPts val="600"/>
              </a:spcAft>
              <a:buClr>
                <a:srgbClr val="0D9FA3"/>
              </a:buClr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Воронежская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обл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ts val="1200"/>
              </a:lnSpc>
              <a:spcAft>
                <a:spcPts val="600"/>
              </a:spcAft>
              <a:buClr>
                <a:srgbClr val="0D9FA3"/>
              </a:buClr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Рязанская обл.</a:t>
            </a:r>
          </a:p>
          <a:p>
            <a:pPr defTabSz="914400">
              <a:lnSpc>
                <a:spcPts val="1200"/>
              </a:lnSpc>
              <a:spcAft>
                <a:spcPts val="600"/>
              </a:spcAft>
              <a:buClr>
                <a:srgbClr val="0D9FA3"/>
              </a:buClr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Ленинградская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обл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ts val="1200"/>
              </a:lnSpc>
              <a:spcAft>
                <a:spcPts val="600"/>
              </a:spcAft>
              <a:buClr>
                <a:srgbClr val="0D9FA3"/>
              </a:buClr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Ульяновская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обл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ts val="1200"/>
              </a:lnSpc>
              <a:spcAft>
                <a:spcPts val="600"/>
              </a:spcAft>
              <a:buClr>
                <a:srgbClr val="0D9FA3"/>
              </a:buClr>
            </a:pP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Брянская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обл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ts val="1200"/>
              </a:lnSpc>
              <a:spcAft>
                <a:spcPts val="600"/>
              </a:spcAft>
              <a:buClr>
                <a:srgbClr val="0D9FA3"/>
              </a:buClr>
            </a:pP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Белгородская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обл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ts val="1200"/>
              </a:lnSpc>
              <a:spcAft>
                <a:spcPts val="600"/>
              </a:spcAft>
              <a:buClr>
                <a:srgbClr val="0D9FA3"/>
              </a:buClr>
            </a:pP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Рязанская </a:t>
            </a:r>
            <a:r>
              <a:rPr lang="ru-RU" sz="12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обл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ts val="1200"/>
              </a:lnSpc>
              <a:spcAft>
                <a:spcPts val="600"/>
              </a:spcAft>
              <a:buClr>
                <a:srgbClr val="0D9FA3"/>
              </a:buClr>
            </a:pP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Свердловская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обл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ts val="1200"/>
              </a:lnSpc>
              <a:spcAft>
                <a:spcPts val="600"/>
              </a:spcAft>
              <a:buClr>
                <a:srgbClr val="0D9FA3"/>
              </a:buClr>
            </a:pP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Челябинская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обл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ts val="1200"/>
              </a:lnSpc>
              <a:spcAft>
                <a:spcPts val="600"/>
              </a:spcAft>
              <a:buClr>
                <a:srgbClr val="0D9FA3"/>
              </a:buClr>
            </a:pP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Ленинградская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обл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ts val="1200"/>
              </a:lnSpc>
              <a:spcAft>
                <a:spcPts val="600"/>
              </a:spcAft>
              <a:buClr>
                <a:srgbClr val="0D9FA3"/>
              </a:buClr>
            </a:pP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Белгородская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обл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ts val="1200"/>
              </a:lnSpc>
              <a:spcAft>
                <a:spcPts val="600"/>
              </a:spcAft>
              <a:buClr>
                <a:srgbClr val="0D9FA3"/>
              </a:buClr>
            </a:pP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Липецкая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обл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ts val="1200"/>
              </a:lnSpc>
              <a:spcAft>
                <a:spcPts val="600"/>
              </a:spcAft>
              <a:buClr>
                <a:srgbClr val="0D9FA3"/>
              </a:buClr>
            </a:pP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Карачаево-Черкессия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ts val="1200"/>
              </a:lnSpc>
              <a:spcAft>
                <a:spcPts val="600"/>
              </a:spcAft>
              <a:buClr>
                <a:srgbClr val="0D9FA3"/>
              </a:buClr>
            </a:pP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Красноярский край</a:t>
            </a:r>
          </a:p>
          <a:p>
            <a:pPr defTabSz="914400">
              <a:lnSpc>
                <a:spcPts val="1200"/>
              </a:lnSpc>
              <a:spcAft>
                <a:spcPts val="600"/>
              </a:spcAft>
              <a:buClr>
                <a:srgbClr val="0D9FA3"/>
              </a:buClr>
            </a:pPr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Ульяновская </a:t>
            </a:r>
            <a:r>
              <a:rPr lang="ru-RU" sz="12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обл</a:t>
            </a:r>
            <a:endParaRPr lang="ru-RU" sz="12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ts val="1200"/>
              </a:lnSpc>
              <a:spcAft>
                <a:spcPts val="600"/>
              </a:spcAft>
              <a:buClr>
                <a:srgbClr val="0D9FA3"/>
              </a:buClr>
            </a:pPr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Архангельская </a:t>
            </a:r>
            <a:r>
              <a:rPr lang="ru-RU" sz="1200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обл</a:t>
            </a:r>
            <a:endParaRPr lang="ru-RU" sz="1200" dirty="0" smtClean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>
                <a:srgbClr val="0D9FA3"/>
              </a:buClr>
              <a:tabLst>
                <a:tab pos="0" algn="l"/>
              </a:tabLst>
            </a:pPr>
            <a:endParaRPr lang="ru-RU" sz="12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ts val="1200"/>
              </a:lnSpc>
              <a:spcAft>
                <a:spcPts val="600"/>
              </a:spcAft>
              <a:buClr>
                <a:srgbClr val="0D9FA3"/>
              </a:buClr>
              <a:tabLst>
                <a:tab pos="0" algn="l"/>
              </a:tabLst>
            </a:pP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Краснодарский Край</a:t>
            </a:r>
          </a:p>
          <a:p>
            <a:pPr defTabSz="914400">
              <a:lnSpc>
                <a:spcPts val="1200"/>
              </a:lnSpc>
              <a:spcAft>
                <a:spcPts val="600"/>
              </a:spcAft>
              <a:buClr>
                <a:srgbClr val="0D9FA3"/>
              </a:buClr>
              <a:tabLst>
                <a:tab pos="0" algn="l"/>
              </a:tabLst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Самарская обл.</a:t>
            </a:r>
          </a:p>
          <a:p>
            <a:pPr defTabSz="914400">
              <a:lnSpc>
                <a:spcPts val="1200"/>
              </a:lnSpc>
              <a:spcAft>
                <a:spcPts val="600"/>
              </a:spcAft>
              <a:buClr>
                <a:srgbClr val="0D9FA3"/>
              </a:buClr>
              <a:tabLst>
                <a:tab pos="0" algn="l"/>
              </a:tabLst>
            </a:pP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Новгородская </a:t>
            </a:r>
            <a:r>
              <a:rPr lang="ru-RU" sz="12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обл</a:t>
            </a:r>
            <a:endParaRPr lang="ru-RU" sz="12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ts val="1200"/>
              </a:lnSpc>
              <a:spcAft>
                <a:spcPts val="600"/>
              </a:spcAft>
              <a:buClr>
                <a:srgbClr val="0D9FA3"/>
              </a:buClr>
              <a:tabLst>
                <a:tab pos="0" algn="l"/>
              </a:tabLst>
            </a:pP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Кировская обл.</a:t>
            </a:r>
          </a:p>
          <a:p>
            <a:pPr defTabSz="914400">
              <a:lnSpc>
                <a:spcPts val="1200"/>
              </a:lnSpc>
              <a:spcAft>
                <a:spcPts val="600"/>
              </a:spcAft>
              <a:buClr>
                <a:srgbClr val="0D9FA3"/>
              </a:buClr>
              <a:tabLst>
                <a:tab pos="0" algn="l"/>
              </a:tabLst>
            </a:pP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Московская обл.</a:t>
            </a:r>
          </a:p>
        </p:txBody>
      </p:sp>
      <p:sp>
        <p:nvSpPr>
          <p:cNvPr id="39" name="Заголовок 1"/>
          <p:cNvSpPr>
            <a:spLocks noGrp="1"/>
          </p:cNvSpPr>
          <p:nvPr>
            <p:ph type="title"/>
          </p:nvPr>
        </p:nvSpPr>
        <p:spPr>
          <a:xfrm>
            <a:off x="881068" y="245217"/>
            <a:ext cx="10429874" cy="346249"/>
          </a:xfrm>
        </p:spPr>
        <p:txBody>
          <a:bodyPr/>
          <a:lstStyle/>
          <a:p>
            <a:r>
              <a:rPr lang="ru-RU" dirty="0" smtClean="0">
                <a:solidFill>
                  <a:srgbClr val="006666"/>
                </a:solidFill>
              </a:rPr>
              <a:t>ГЕОГРАФИЯ ПРИСУТСТВИЯ</a:t>
            </a:r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471F4AD2-0123-41FD-9789-FDED1E0A4E8D}"/>
              </a:ext>
            </a:extLst>
          </p:cNvPr>
          <p:cNvSpPr/>
          <p:nvPr/>
        </p:nvSpPr>
        <p:spPr>
          <a:xfrm>
            <a:off x="6590506" y="1143000"/>
            <a:ext cx="3620295" cy="5456042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defTabSz="914400">
              <a:lnSpc>
                <a:spcPts val="1200"/>
              </a:lnSpc>
              <a:spcAft>
                <a:spcPts val="600"/>
              </a:spcAft>
              <a:buClr>
                <a:srgbClr val="0D9FA3"/>
              </a:buClr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Мордовцемент</a:t>
            </a:r>
          </a:p>
          <a:p>
            <a:pPr marL="171450" indent="-171450" defTabSz="914400">
              <a:lnSpc>
                <a:spcPts val="1200"/>
              </a:lnSpc>
              <a:spcAft>
                <a:spcPts val="600"/>
              </a:spcAft>
              <a:buClr>
                <a:srgbClr val="0D9FA3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Воронежский филиал </a:t>
            </a:r>
          </a:p>
          <a:p>
            <a:pPr marL="171450" indent="-171450" defTabSz="914400">
              <a:lnSpc>
                <a:spcPts val="1200"/>
              </a:lnSpc>
              <a:spcAft>
                <a:spcPts val="600"/>
              </a:spcAft>
              <a:buClr>
                <a:srgbClr val="0D9FA3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Серебрянский цементный завод </a:t>
            </a:r>
          </a:p>
          <a:p>
            <a:pPr marL="171450" indent="-171450" defTabSz="914400">
              <a:lnSpc>
                <a:spcPts val="1200"/>
              </a:lnSpc>
              <a:spcAft>
                <a:spcPts val="600"/>
              </a:spcAft>
              <a:buClr>
                <a:srgbClr val="0D9FA3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Петербургцемент </a:t>
            </a:r>
          </a:p>
          <a:p>
            <a:pPr marL="171450" indent="-171450" defTabSz="914400">
              <a:lnSpc>
                <a:spcPts val="1200"/>
              </a:lnSpc>
              <a:spcAft>
                <a:spcPts val="600"/>
              </a:spcAft>
              <a:buClr>
                <a:srgbClr val="0D9FA3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Сенгилеевский цемент </a:t>
            </a:r>
          </a:p>
          <a:p>
            <a:pPr marL="171450" indent="-171450" defTabSz="914400">
              <a:lnSpc>
                <a:spcPts val="1200"/>
              </a:lnSpc>
              <a:spcAft>
                <a:spcPts val="600"/>
              </a:spcAft>
              <a:buClr>
                <a:srgbClr val="0D9FA3"/>
              </a:buClr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Мальцовский портландцемент  </a:t>
            </a:r>
          </a:p>
          <a:p>
            <a:pPr marL="171450" indent="-171450" defTabSz="914400">
              <a:lnSpc>
                <a:spcPts val="1200"/>
              </a:lnSpc>
              <a:spcAft>
                <a:spcPts val="600"/>
              </a:spcAft>
              <a:buClr>
                <a:srgbClr val="0D9FA3"/>
              </a:buClr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Осколцемент 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ru-RU" sz="12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defTabSz="914400">
              <a:lnSpc>
                <a:spcPts val="1200"/>
              </a:lnSpc>
              <a:spcAft>
                <a:spcPts val="600"/>
              </a:spcAft>
              <a:buClr>
                <a:srgbClr val="0D9FA3"/>
              </a:buClr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Михайловцемент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ru-RU" sz="12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defTabSz="914400">
              <a:lnSpc>
                <a:spcPts val="1200"/>
              </a:lnSpc>
              <a:spcAft>
                <a:spcPts val="600"/>
              </a:spcAft>
              <a:buClr>
                <a:srgbClr val="0D9FA3"/>
              </a:buClr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Невьянский 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цементник	</a:t>
            </a:r>
            <a:endParaRPr lang="ru-RU" sz="12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defTabSz="914400">
              <a:lnSpc>
                <a:spcPts val="1200"/>
              </a:lnSpc>
              <a:spcAft>
                <a:spcPts val="600"/>
              </a:spcAft>
              <a:buClr>
                <a:srgbClr val="0D9FA3"/>
              </a:buClr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Катавский 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цемент	</a:t>
            </a:r>
            <a:endParaRPr lang="ru-RU" sz="12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defTabSz="914400">
              <a:lnSpc>
                <a:spcPts val="1200"/>
              </a:lnSpc>
              <a:spcAft>
                <a:spcPts val="600"/>
              </a:spcAft>
              <a:buClr>
                <a:srgbClr val="0D9FA3"/>
              </a:buClr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Пикалевский 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цемент	</a:t>
            </a:r>
            <a:endParaRPr lang="ru-RU" sz="12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defTabSz="914400">
              <a:lnSpc>
                <a:spcPts val="1200"/>
              </a:lnSpc>
              <a:spcAft>
                <a:spcPts val="600"/>
              </a:spcAft>
              <a:buClr>
                <a:srgbClr val="0D9FA3"/>
              </a:buClr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Белгородский 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цемент	</a:t>
            </a:r>
            <a:endParaRPr lang="ru-RU" sz="12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defTabSz="914400">
              <a:lnSpc>
                <a:spcPts val="1200"/>
              </a:lnSpc>
              <a:spcAft>
                <a:spcPts val="600"/>
              </a:spcAft>
              <a:buClr>
                <a:srgbClr val="0D9FA3"/>
              </a:buClr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Липецкцемент</a:t>
            </a:r>
          </a:p>
          <a:p>
            <a:pPr marL="171450" indent="-171450" defTabSz="914400">
              <a:lnSpc>
                <a:spcPts val="1200"/>
              </a:lnSpc>
              <a:spcAft>
                <a:spcPts val="600"/>
              </a:spcAft>
              <a:buClr>
                <a:srgbClr val="0D9FA3"/>
              </a:buClr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Кавказцемент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ru-RU" sz="12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defTabSz="914400">
              <a:lnSpc>
                <a:spcPts val="1200"/>
              </a:lnSpc>
              <a:spcAft>
                <a:spcPts val="600"/>
              </a:spcAft>
              <a:buClr>
                <a:srgbClr val="0D9FA3"/>
              </a:buClr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Ачинский 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Цемент </a:t>
            </a:r>
            <a:endParaRPr lang="ru-RU" sz="12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defTabSz="914400">
              <a:lnSpc>
                <a:spcPts val="1200"/>
              </a:lnSpc>
              <a:spcAft>
                <a:spcPts val="600"/>
              </a:spcAft>
              <a:buClr>
                <a:srgbClr val="0D9FA3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Ульяновскцемент </a:t>
            </a:r>
          </a:p>
          <a:p>
            <a:pPr marL="171450" indent="-171450" defTabSz="914400">
              <a:lnSpc>
                <a:spcPts val="1200"/>
              </a:lnSpc>
              <a:spcAft>
                <a:spcPts val="600"/>
              </a:spcAft>
              <a:buClr>
                <a:srgbClr val="0D9FA3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Савинский цементный завод</a:t>
            </a:r>
          </a:p>
          <a:p>
            <a:pPr marL="182563" defTabSz="91440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>
                <a:srgbClr val="0D9FA3"/>
              </a:buClr>
            </a:pP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Строительные материалы:</a:t>
            </a:r>
          </a:p>
          <a:p>
            <a:pPr marL="171450" indent="-171450" defTabSz="914400">
              <a:lnSpc>
                <a:spcPts val="1200"/>
              </a:lnSpc>
              <a:spcAft>
                <a:spcPts val="600"/>
              </a:spcAft>
              <a:buClr>
                <a:srgbClr val="0D9FA3"/>
              </a:buClr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Главстрой-Усть-Лабинск (газобетон)</a:t>
            </a:r>
          </a:p>
          <a:p>
            <a:pPr marL="171450" indent="-171450" defTabSz="914400">
              <a:lnSpc>
                <a:spcPts val="1200"/>
              </a:lnSpc>
              <a:spcAft>
                <a:spcPts val="600"/>
              </a:spcAft>
              <a:buClr>
                <a:srgbClr val="0D9FA3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Жигулевские 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стройматериалы (щебень)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defTabSz="914400">
              <a:lnSpc>
                <a:spcPts val="1200"/>
              </a:lnSpc>
              <a:spcAft>
                <a:spcPts val="600"/>
              </a:spcAft>
              <a:buClr>
                <a:srgbClr val="0D9FA3"/>
              </a:buClr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Угловский известковый комбинат (известь)</a:t>
            </a:r>
          </a:p>
          <a:p>
            <a:pPr marL="171450" indent="-171450" defTabSz="914400">
              <a:lnSpc>
                <a:spcPts val="1200"/>
              </a:lnSpc>
              <a:spcAft>
                <a:spcPts val="600"/>
              </a:spcAft>
              <a:buClr>
                <a:srgbClr val="0D9FA3"/>
              </a:buClr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МПСМ-Вятка (деревообработка)</a:t>
            </a:r>
          </a:p>
          <a:p>
            <a:pPr marL="171450" indent="-171450" defTabSz="914400">
              <a:lnSpc>
                <a:spcPts val="1200"/>
              </a:lnSpc>
              <a:spcAft>
                <a:spcPts val="600"/>
              </a:spcAft>
              <a:buClr>
                <a:srgbClr val="0D9FA3"/>
              </a:buClr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Гипсобетон (сухие строительные смеси, гипс)</a:t>
            </a:r>
          </a:p>
        </p:txBody>
      </p:sp>
      <p:sp>
        <p:nvSpPr>
          <p:cNvPr id="41" name="Овал 40"/>
          <p:cNvSpPr/>
          <p:nvPr/>
        </p:nvSpPr>
        <p:spPr>
          <a:xfrm>
            <a:off x="816512" y="4270821"/>
            <a:ext cx="221186" cy="229842"/>
          </a:xfrm>
          <a:prstGeom prst="ellipse">
            <a:avLst/>
          </a:prstGeom>
          <a:solidFill>
            <a:srgbClr val="008675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754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961960" y="4547362"/>
            <a:ext cx="221186" cy="229842"/>
          </a:xfrm>
          <a:prstGeom prst="ellipse">
            <a:avLst/>
          </a:prstGeom>
          <a:solidFill>
            <a:srgbClr val="008675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754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337796" y="5700288"/>
            <a:ext cx="221186" cy="229842"/>
          </a:xfrm>
          <a:prstGeom prst="ellipse">
            <a:avLst/>
          </a:prstGeom>
          <a:solidFill>
            <a:srgbClr val="008675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754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Овал 43"/>
          <p:cNvSpPr/>
          <p:nvPr/>
        </p:nvSpPr>
        <p:spPr>
          <a:xfrm>
            <a:off x="1128224" y="4177636"/>
            <a:ext cx="221186" cy="229842"/>
          </a:xfrm>
          <a:prstGeom prst="ellipse">
            <a:avLst/>
          </a:prstGeom>
          <a:solidFill>
            <a:srgbClr val="008675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754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1395775" y="4036627"/>
            <a:ext cx="221186" cy="229842"/>
          </a:xfrm>
          <a:prstGeom prst="ellipse">
            <a:avLst/>
          </a:prstGeom>
          <a:solidFill>
            <a:srgbClr val="008675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754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1229511" y="4216627"/>
            <a:ext cx="221186" cy="229842"/>
          </a:xfrm>
          <a:prstGeom prst="ellipse">
            <a:avLst/>
          </a:prstGeom>
          <a:solidFill>
            <a:srgbClr val="008675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754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1197884" y="2442461"/>
            <a:ext cx="221186" cy="229842"/>
          </a:xfrm>
          <a:prstGeom prst="ellipse">
            <a:avLst/>
          </a:prstGeom>
          <a:solidFill>
            <a:srgbClr val="008675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754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Овал 47"/>
          <p:cNvSpPr/>
          <p:nvPr/>
        </p:nvSpPr>
        <p:spPr>
          <a:xfrm>
            <a:off x="808843" y="3742579"/>
            <a:ext cx="221186" cy="229842"/>
          </a:xfrm>
          <a:prstGeom prst="ellipse">
            <a:avLst/>
          </a:prstGeom>
          <a:solidFill>
            <a:srgbClr val="008675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754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1683392" y="2812521"/>
            <a:ext cx="221186" cy="229842"/>
          </a:xfrm>
          <a:prstGeom prst="ellipse">
            <a:avLst/>
          </a:prstGeom>
          <a:solidFill>
            <a:srgbClr val="008675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754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Овал 49"/>
          <p:cNvSpPr/>
          <p:nvPr/>
        </p:nvSpPr>
        <p:spPr>
          <a:xfrm>
            <a:off x="2524783" y="2796103"/>
            <a:ext cx="221186" cy="229842"/>
          </a:xfrm>
          <a:prstGeom prst="ellipse">
            <a:avLst/>
          </a:prstGeom>
          <a:solidFill>
            <a:srgbClr val="008675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754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1770068" y="4258348"/>
            <a:ext cx="221186" cy="229842"/>
          </a:xfrm>
          <a:prstGeom prst="ellipse">
            <a:avLst/>
          </a:prstGeom>
          <a:solidFill>
            <a:srgbClr val="008675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754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1912549" y="4469671"/>
            <a:ext cx="221186" cy="229842"/>
          </a:xfrm>
          <a:prstGeom prst="ellipse">
            <a:avLst/>
          </a:prstGeom>
          <a:solidFill>
            <a:srgbClr val="008675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754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Овал 52"/>
          <p:cNvSpPr/>
          <p:nvPr/>
        </p:nvSpPr>
        <p:spPr>
          <a:xfrm>
            <a:off x="2133735" y="4582113"/>
            <a:ext cx="221186" cy="229842"/>
          </a:xfrm>
          <a:prstGeom prst="ellipse">
            <a:avLst/>
          </a:prstGeom>
          <a:solidFill>
            <a:srgbClr val="008675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754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Овал 53"/>
          <p:cNvSpPr/>
          <p:nvPr/>
        </p:nvSpPr>
        <p:spPr>
          <a:xfrm>
            <a:off x="2166262" y="4876800"/>
            <a:ext cx="221186" cy="229842"/>
          </a:xfrm>
          <a:prstGeom prst="ellipse">
            <a:avLst/>
          </a:prstGeom>
          <a:solidFill>
            <a:srgbClr val="008675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754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Овал 54"/>
          <p:cNvSpPr/>
          <p:nvPr/>
        </p:nvSpPr>
        <p:spPr>
          <a:xfrm>
            <a:off x="3168919" y="4991721"/>
            <a:ext cx="221186" cy="229842"/>
          </a:xfrm>
          <a:prstGeom prst="ellipse">
            <a:avLst/>
          </a:prstGeom>
          <a:solidFill>
            <a:srgbClr val="008675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754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Овал 55"/>
          <p:cNvSpPr/>
          <p:nvPr/>
        </p:nvSpPr>
        <p:spPr>
          <a:xfrm>
            <a:off x="3733800" y="4648873"/>
            <a:ext cx="221186" cy="229842"/>
          </a:xfrm>
          <a:prstGeom prst="ellipse">
            <a:avLst/>
          </a:prstGeom>
          <a:solidFill>
            <a:srgbClr val="008675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754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Овал 58"/>
          <p:cNvSpPr/>
          <p:nvPr/>
        </p:nvSpPr>
        <p:spPr>
          <a:xfrm>
            <a:off x="5410200" y="3921706"/>
            <a:ext cx="221186" cy="229842"/>
          </a:xfrm>
          <a:prstGeom prst="ellipse">
            <a:avLst/>
          </a:prstGeom>
          <a:solidFill>
            <a:srgbClr val="008675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754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5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">
            <a:extLst>
              <a:ext uri="{FF2B5EF4-FFF2-40B4-BE49-F238E27FC236}">
                <a16:creationId xmlns:a16="http://schemas.microsoft.com/office/drawing/2014/main" xmlns="" id="{52E11DD6-E7BA-450A-A22B-4737E318A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767" y="1600200"/>
            <a:ext cx="3151276" cy="2033612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7857"/>
            <a:fld id="{81D60167-4931-47E6-BA6A-407CBD079E47}" type="slidenum">
              <a:rPr lang="ru-RU" spc="-25" smtClean="0"/>
              <a:pPr marL="17857"/>
              <a:t>5</a:t>
            </a:fld>
            <a:endParaRPr lang="ru-RU" spc="-25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81068" y="245217"/>
            <a:ext cx="10429874" cy="346249"/>
          </a:xfrm>
        </p:spPr>
        <p:txBody>
          <a:bodyPr/>
          <a:lstStyle/>
          <a:p>
            <a:r>
              <a:rPr lang="ru-RU" dirty="0" smtClean="0">
                <a:solidFill>
                  <a:srgbClr val="006666"/>
                </a:solidFill>
              </a:rPr>
              <a:t>НАША КОМАНИЯ</a:t>
            </a:r>
            <a:endParaRPr lang="ru-RU" dirty="0">
              <a:solidFill>
                <a:srgbClr val="006666"/>
              </a:solidFill>
            </a:endParaRPr>
          </a:p>
        </p:txBody>
      </p:sp>
      <p:pic>
        <p:nvPicPr>
          <p:cNvPr id="38" name="Picture 10" descr="https://www.eurocement.ru/engine/doc_images/img11/_DSC6352__5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5340"/>
            <a:ext cx="3058255" cy="206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5" descr="https://www.eurocement.ru/engine/doc_images/img11/DSC_8961_53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4"/>
          <a:stretch/>
        </p:blipFill>
        <p:spPr bwMode="auto">
          <a:xfrm>
            <a:off x="6057900" y="3585338"/>
            <a:ext cx="3072978" cy="206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7" descr="https://www.eurocement.ru/engine/doc_images/img11/DJI_0093-(2)_53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412" y="3585339"/>
            <a:ext cx="3072093" cy="206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45"/>
          <a:stretch/>
        </p:blipFill>
        <p:spPr bwMode="auto">
          <a:xfrm>
            <a:off x="6077577" y="1600201"/>
            <a:ext cx="3014580" cy="2033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3BC3CC28-5C59-4E6B-B514-A434E842FA8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7"/>
          <a:stretch/>
        </p:blipFill>
        <p:spPr>
          <a:xfrm>
            <a:off x="0" y="1600200"/>
            <a:ext cx="3031598" cy="2033614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2243D050-6377-4D2F-B319-9279D2DDF3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328" y="1600200"/>
            <a:ext cx="3062672" cy="2033614"/>
          </a:xfrm>
          <a:prstGeom prst="rect">
            <a:avLst/>
          </a:prstGeom>
          <a:ln w="28575">
            <a:noFill/>
          </a:ln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13703041-B18B-4015-B8E1-D7DECBA10F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150" y="3633813"/>
            <a:ext cx="3089850" cy="2012861"/>
          </a:xfrm>
          <a:prstGeom prst="rect">
            <a:avLst/>
          </a:prstGeom>
          <a:ln w="28575"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" r="18164"/>
          <a:stretch/>
        </p:blipFill>
        <p:spPr>
          <a:xfrm>
            <a:off x="9092157" y="3633811"/>
            <a:ext cx="3078187" cy="199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8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010124"/>
              </p:ext>
            </p:extLst>
          </p:nvPr>
        </p:nvGraphicFramePr>
        <p:xfrm>
          <a:off x="3147838" y="1323217"/>
          <a:ext cx="8967962" cy="50775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8962"/>
                <a:gridCol w="7239000"/>
              </a:tblGrid>
              <a:tr h="846264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>
                        <a:ln>
                          <a:solidFill>
                            <a:srgbClr val="006666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0942" defTabSz="742950">
                        <a:defRPr/>
                      </a:pPr>
                      <a:r>
                        <a:rPr lang="ru" sz="1800" kern="0" dirty="0" smtClean="0">
                          <a:solidFill>
                            <a:srgbClr val="006666"/>
                          </a:solidFill>
                          <a:latin typeface="+mn-lt"/>
                          <a:cs typeface="Calibri" pitchFamily="34" charset="0"/>
                          <a:sym typeface="Calibri"/>
                        </a:rPr>
                        <a:t>Работать в крупнейшем промышленном холдинге – </a:t>
                      </a:r>
                      <a:r>
                        <a:rPr lang="ru" sz="1800" b="1" kern="0" dirty="0" smtClean="0">
                          <a:solidFill>
                            <a:srgbClr val="006666"/>
                          </a:solidFill>
                          <a:latin typeface="+mn-lt"/>
                          <a:cs typeface="Calibri" pitchFamily="34" charset="0"/>
                          <a:sym typeface="Calibri"/>
                        </a:rPr>
                        <a:t>лидере отрасли</a:t>
                      </a:r>
                      <a:endParaRPr lang="ru" sz="1800" b="1" kern="0" dirty="0">
                        <a:solidFill>
                          <a:srgbClr val="006666"/>
                        </a:solidFill>
                        <a:latin typeface="+mn-lt"/>
                        <a:cs typeface="Calibri" pitchFamily="34" charset="0"/>
                        <a:sym typeface="Calibri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46264"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rgbClr val="006666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0942" defTabSz="742950">
                        <a:defRPr/>
                      </a:pPr>
                      <a:r>
                        <a:rPr lang="ru" sz="1800" b="1" kern="0" dirty="0" smtClean="0">
                          <a:solidFill>
                            <a:srgbClr val="006666"/>
                          </a:solidFill>
                          <a:latin typeface="+mn-lt"/>
                          <a:cs typeface="Calibri" pitchFamily="34" charset="0"/>
                          <a:sym typeface="Calibri"/>
                        </a:rPr>
                        <a:t>Быть частью </a:t>
                      </a:r>
                      <a:r>
                        <a:rPr lang="ru" sz="1800" kern="0" dirty="0" smtClean="0">
                          <a:solidFill>
                            <a:srgbClr val="006666"/>
                          </a:solidFill>
                          <a:latin typeface="+mn-lt"/>
                          <a:cs typeface="Calibri" pitchFamily="34" charset="0"/>
                          <a:sym typeface="Calibri"/>
                        </a:rPr>
                        <a:t>перспективной, амбициозной, развивающейся </a:t>
                      </a:r>
                      <a:r>
                        <a:rPr lang="ru" sz="1800" b="1" kern="0" dirty="0" smtClean="0">
                          <a:solidFill>
                            <a:srgbClr val="006666"/>
                          </a:solidFill>
                          <a:latin typeface="+mn-lt"/>
                          <a:cs typeface="Calibri" pitchFamily="34" charset="0"/>
                          <a:sym typeface="Calibri"/>
                        </a:rPr>
                        <a:t>команды </a:t>
                      </a:r>
                      <a:endParaRPr lang="ru" sz="1800" b="1" kern="0" dirty="0">
                        <a:solidFill>
                          <a:srgbClr val="006666"/>
                        </a:solidFill>
                        <a:latin typeface="+mn-lt"/>
                        <a:cs typeface="Calibri" pitchFamily="34" charset="0"/>
                        <a:sym typeface="Calibri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46264">
                <a:tc>
                  <a:txBody>
                    <a:bodyPr/>
                    <a:lstStyle/>
                    <a:p>
                      <a:endParaRPr lang="ru-RU">
                        <a:ln>
                          <a:solidFill>
                            <a:srgbClr val="006666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6666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" sz="1800" b="1" kern="0" dirty="0" smtClean="0">
                          <a:solidFill>
                            <a:srgbClr val="006666"/>
                          </a:solidFill>
                          <a:latin typeface="+mn-lt"/>
                          <a:cs typeface="Calibri" pitchFamily="34" charset="0"/>
                          <a:sym typeface="Calibri"/>
                        </a:rPr>
                        <a:t>Расти и развиваться </a:t>
                      </a:r>
                      <a:r>
                        <a:rPr lang="ru" sz="1800" kern="0" dirty="0" smtClean="0">
                          <a:solidFill>
                            <a:srgbClr val="006666"/>
                          </a:solidFill>
                          <a:latin typeface="+mn-lt"/>
                          <a:cs typeface="Calibri" pitchFamily="34" charset="0"/>
                          <a:sym typeface="Calibri"/>
                        </a:rPr>
                        <a:t>в инженерно-технической профессии</a:t>
                      </a: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6666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" sz="1800" kern="0" dirty="0" smtClean="0">
                          <a:solidFill>
                            <a:srgbClr val="006666"/>
                          </a:solidFill>
                          <a:latin typeface="+mn-lt"/>
                          <a:cs typeface="Calibri" pitchFamily="34" charset="0"/>
                          <a:sym typeface="Calibri"/>
                        </a:rPr>
                        <a:t>Быть востребованным специалистом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46264"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rgbClr val="006666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6666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" sz="1800" kern="0" dirty="0" smtClean="0">
                          <a:solidFill>
                            <a:srgbClr val="006666"/>
                          </a:solidFill>
                          <a:latin typeface="+mn-lt"/>
                          <a:cs typeface="Calibri" pitchFamily="34" charset="0"/>
                          <a:sym typeface="Calibri"/>
                        </a:rPr>
                        <a:t>Иметь перспективы </a:t>
                      </a:r>
                      <a:r>
                        <a:rPr lang="ru" sz="1800" b="1" kern="0" dirty="0" smtClean="0">
                          <a:solidFill>
                            <a:srgbClr val="006666"/>
                          </a:solidFill>
                          <a:latin typeface="+mn-lt"/>
                          <a:cs typeface="Calibri" pitchFamily="34" charset="0"/>
                          <a:sym typeface="Calibri"/>
                        </a:rPr>
                        <a:t>карьерного развития</a:t>
                      </a:r>
                      <a:r>
                        <a:rPr lang="ru" sz="1800" kern="0" dirty="0" smtClean="0">
                          <a:solidFill>
                            <a:srgbClr val="006666"/>
                          </a:solidFill>
                          <a:latin typeface="+mn-lt"/>
                          <a:cs typeface="Calibri" pitchFamily="34" charset="0"/>
                          <a:sym typeface="Calibri"/>
                        </a:rPr>
                        <a:t> до руководящих должностей</a:t>
                      </a:r>
                      <a:endParaRPr lang="ru-RU" sz="1800" kern="1200" dirty="0" smtClean="0">
                        <a:solidFill>
                          <a:srgbClr val="00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46264"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rgbClr val="006666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6666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" sz="1800" kern="0" dirty="0" smtClean="0">
                          <a:solidFill>
                            <a:srgbClr val="006666"/>
                          </a:solidFill>
                          <a:latin typeface="+mn-lt"/>
                          <a:cs typeface="Calibri" pitchFamily="34" charset="0"/>
                          <a:sym typeface="Calibri"/>
                        </a:rPr>
                        <a:t>Реализовывать </a:t>
                      </a:r>
                      <a:r>
                        <a:rPr lang="ru" sz="1800" b="1" kern="0" dirty="0" smtClean="0">
                          <a:solidFill>
                            <a:srgbClr val="006666"/>
                          </a:solidFill>
                          <a:latin typeface="+mn-lt"/>
                          <a:cs typeface="Calibri" pitchFamily="34" charset="0"/>
                          <a:sym typeface="Calibri"/>
                        </a:rPr>
                        <a:t>собственные проекты и улучшения </a:t>
                      </a:r>
                      <a:r>
                        <a:rPr lang="ru" sz="1800" kern="0" dirty="0" smtClean="0">
                          <a:solidFill>
                            <a:srgbClr val="006666"/>
                          </a:solidFill>
                          <a:latin typeface="+mn-lt"/>
                          <a:cs typeface="Calibri" pitchFamily="34" charset="0"/>
                          <a:sym typeface="Calibri"/>
                        </a:rPr>
                        <a:t>в компани</a:t>
                      </a:r>
                      <a:endParaRPr lang="ru-RU" sz="1800" kern="1200" dirty="0">
                        <a:solidFill>
                          <a:srgbClr val="00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46264"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rgbClr val="006666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6666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" sz="1800" kern="0" dirty="0" smtClean="0">
                          <a:solidFill>
                            <a:srgbClr val="006666"/>
                          </a:solidFill>
                          <a:latin typeface="+mn-lt"/>
                          <a:cs typeface="Calibri" pitchFamily="34" charset="0"/>
                          <a:sym typeface="Calibri"/>
                        </a:rPr>
                        <a:t>Стать частью </a:t>
                      </a:r>
                      <a:r>
                        <a:rPr lang="ru" sz="1800" b="1" kern="0" dirty="0" smtClean="0">
                          <a:solidFill>
                            <a:srgbClr val="006666"/>
                          </a:solidFill>
                          <a:latin typeface="+mn-lt"/>
                          <a:cs typeface="Calibri" pitchFamily="34" charset="0"/>
                          <a:sym typeface="Calibri"/>
                        </a:rPr>
                        <a:t>корпоративной культуры </a:t>
                      </a:r>
                      <a:r>
                        <a:rPr lang="ru" sz="1800" kern="0" dirty="0" smtClean="0">
                          <a:solidFill>
                            <a:srgbClr val="006666"/>
                          </a:solidFill>
                          <a:latin typeface="+mn-lt"/>
                          <a:cs typeface="Calibri" pitchFamily="34" charset="0"/>
                          <a:sym typeface="Calibri"/>
                        </a:rPr>
                        <a:t>компании</a:t>
                      </a:r>
                      <a:endParaRPr lang="ru-RU" sz="1800" kern="1200" dirty="0">
                        <a:solidFill>
                          <a:srgbClr val="0066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98704701"/>
              </p:ext>
            </p:extLst>
          </p:nvPr>
        </p:nvGraphicFramePr>
        <p:xfrm>
          <a:off x="1144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57" name="Слайд think-cell" r:id="rId5" imgW="420" imgH="429" progId="TCLayout.ActiveDocument.1">
                  <p:embed/>
                </p:oleObj>
              </mc:Choice>
              <mc:Fallback>
                <p:oleObj name="Слайд think-cell" r:id="rId5" imgW="420" imgH="42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4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7857"/>
            <a:fld id="{81D60167-4931-47E6-BA6A-407CBD079E47}" type="slidenum">
              <a:rPr lang="ru-RU" spc="-25"/>
              <a:pPr marL="17857"/>
              <a:t>6</a:t>
            </a:fld>
            <a:endParaRPr lang="ru-RU" spc="-25" dirty="0"/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7208882" y="1336103"/>
            <a:ext cx="2926934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0196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800">
              <a:solidFill>
                <a:srgbClr val="000000"/>
              </a:solidFill>
            </a:endParaRPr>
          </a:p>
        </p:txBody>
      </p:sp>
      <p:sp>
        <p:nvSpPr>
          <p:cNvPr id="32" name="Заголовок 2"/>
          <p:cNvSpPr>
            <a:spLocks noGrp="1"/>
          </p:cNvSpPr>
          <p:nvPr>
            <p:ph type="title"/>
          </p:nvPr>
        </p:nvSpPr>
        <p:spPr>
          <a:xfrm>
            <a:off x="762000" y="245217"/>
            <a:ext cx="10548942" cy="346249"/>
          </a:xfr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lang="ru-RU" dirty="0" smtClean="0">
                <a:solidFill>
                  <a:srgbClr val="006666"/>
                </a:solidFill>
                <a:latin typeface="+mn-lt"/>
              </a:rPr>
              <a:t>РАБОТА В КОМАНДЕ ЕВРОЦЕМЕНТ</a:t>
            </a:r>
            <a:endParaRPr lang="ru-RU" dirty="0">
              <a:solidFill>
                <a:srgbClr val="006666"/>
              </a:solidFill>
              <a:latin typeface="+mn-lt"/>
            </a:endParaRPr>
          </a:p>
        </p:txBody>
      </p:sp>
      <p:sp>
        <p:nvSpPr>
          <p:cNvPr id="33" name="object 5"/>
          <p:cNvSpPr txBox="1"/>
          <p:nvPr/>
        </p:nvSpPr>
        <p:spPr>
          <a:xfrm>
            <a:off x="762000" y="595401"/>
            <a:ext cx="68845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>
              <a:spcBef>
                <a:spcPts val="570"/>
              </a:spcBef>
            </a:pPr>
            <a:r>
              <a:rPr lang="ru-RU" sz="1800" spc="-4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Times New Roman"/>
              </a:rPr>
              <a:t>Перспективы и возможности</a:t>
            </a:r>
            <a:endParaRPr sz="18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Times New Roman"/>
            </a:endParaRPr>
          </a:p>
        </p:txBody>
      </p:sp>
      <p:sp>
        <p:nvSpPr>
          <p:cNvPr id="9" name="Стрелка: пятиугольник 6">
            <a:extLst>
              <a:ext uri="{FF2B5EF4-FFF2-40B4-BE49-F238E27FC236}">
                <a16:creationId xmlns:a16="http://schemas.microsoft.com/office/drawing/2014/main" xmlns="" id="{A9495257-F124-4A82-91BC-A3AD3E3FADD4}"/>
              </a:ext>
            </a:extLst>
          </p:cNvPr>
          <p:cNvSpPr/>
          <p:nvPr/>
        </p:nvSpPr>
        <p:spPr>
          <a:xfrm>
            <a:off x="231637" y="1323217"/>
            <a:ext cx="3999504" cy="5077583"/>
          </a:xfrm>
          <a:prstGeom prst="homePlate">
            <a:avLst>
              <a:gd name="adj" fmla="val 14233"/>
            </a:avLst>
          </a:prstGeom>
          <a:solidFill>
            <a:srgbClr val="008675"/>
          </a:solidFill>
          <a:ln w="19050">
            <a:solidFill>
              <a:srgbClr val="008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A052167-5CEF-4EF1-8527-D4959BEEF648}"/>
              </a:ext>
            </a:extLst>
          </p:cNvPr>
          <p:cNvSpPr txBox="1"/>
          <p:nvPr/>
        </p:nvSpPr>
        <p:spPr>
          <a:xfrm>
            <a:off x="231636" y="2910912"/>
            <a:ext cx="383191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chemeClr val="bg1"/>
              </a:solidFill>
            </a:endParaRPr>
          </a:p>
          <a:p>
            <a:pPr marL="70942" defTabSz="742950">
              <a:spcAft>
                <a:spcPts val="600"/>
              </a:spcAft>
              <a:defRPr/>
            </a:pPr>
            <a:r>
              <a:rPr lang="ru-RU" sz="2400" kern="0" dirty="0">
                <a:solidFill>
                  <a:schemeClr val="bg1"/>
                </a:solidFill>
                <a:cs typeface="Calibri" pitchFamily="34" charset="0"/>
                <a:sym typeface="Calibri"/>
              </a:rPr>
              <a:t>ЕВРОЦЕМЕНТ </a:t>
            </a:r>
            <a:r>
              <a:rPr lang="ru-RU" sz="2400" kern="0" dirty="0" smtClean="0">
                <a:solidFill>
                  <a:schemeClr val="bg1"/>
                </a:solidFill>
                <a:cs typeface="Calibri" pitchFamily="34" charset="0"/>
                <a:sym typeface="Calibri"/>
              </a:rPr>
              <a:t>/ СМИКОМ –</a:t>
            </a:r>
          </a:p>
          <a:p>
            <a:pPr marL="70942" defTabSz="742950">
              <a:spcAft>
                <a:spcPts val="600"/>
              </a:spcAft>
              <a:defRPr/>
            </a:pPr>
            <a:r>
              <a:rPr lang="ru-RU" sz="2400" kern="0" dirty="0" smtClean="0">
                <a:solidFill>
                  <a:schemeClr val="bg1"/>
                </a:solidFill>
                <a:cs typeface="Calibri" pitchFamily="34" charset="0"/>
                <a:sym typeface="Calibri"/>
              </a:rPr>
              <a:t>         КОМПАНИЯ ДЛЯ ТЕБЯ,</a:t>
            </a:r>
            <a:endParaRPr lang="ru-RU" sz="2400" kern="0" dirty="0">
              <a:solidFill>
                <a:schemeClr val="bg1"/>
              </a:solidFill>
              <a:cs typeface="Calibri" pitchFamily="34" charset="0"/>
              <a:sym typeface="Calibri"/>
            </a:endParaRPr>
          </a:p>
          <a:p>
            <a:pPr marL="70942" defTabSz="742950">
              <a:defRPr/>
            </a:pPr>
            <a:r>
              <a:rPr lang="ru-RU" sz="2400" kern="0" dirty="0">
                <a:solidFill>
                  <a:schemeClr val="bg1"/>
                </a:solidFill>
                <a:cs typeface="Calibri" pitchFamily="34" charset="0"/>
                <a:sym typeface="Calibri"/>
              </a:rPr>
              <a:t>если ты стремишься: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7208882" y="2007519"/>
            <a:ext cx="2926934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0196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800">
              <a:solidFill>
                <a:srgbClr val="000000"/>
              </a:solidFill>
            </a:endParaRPr>
          </a:p>
        </p:txBody>
      </p:sp>
      <p:sp>
        <p:nvSpPr>
          <p:cNvPr id="30" name="TextBox 1"/>
          <p:cNvSpPr txBox="1">
            <a:spLocks noChangeArrowheads="1"/>
          </p:cNvSpPr>
          <p:nvPr/>
        </p:nvSpPr>
        <p:spPr bwMode="auto">
          <a:xfrm>
            <a:off x="7200635" y="3319154"/>
            <a:ext cx="2926934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0196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solidFill>
                <a:srgbClr val="000000"/>
              </a:solidFill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13CA7EFE-E4D8-4816-AF54-A5373BCD0A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3444" y1="29556" x2="33444" y2="29556"/>
                        <a14:foregroundMark x1="44778" y1="41778" x2="44778" y2="41778"/>
                        <a14:foregroundMark x1="55333" y1="50444" x2="55333" y2="50444"/>
                        <a14:foregroundMark x1="49444" y1="20889" x2="49444" y2="20889"/>
                        <a14:foregroundMark x1="69222" y1="27000" x2="69222" y2="27000"/>
                        <a14:foregroundMark x1="74000" y1="46222" x2="74000" y2="46222"/>
                        <a14:foregroundMark x1="26778" y1="44556" x2="26778" y2="44556"/>
                        <a14:foregroundMark x1="51556" y1="74444" x2="51556" y2="74444"/>
                        <a14:foregroundMark x1="53444" y1="81667" x2="53444" y2="8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815" y="4712961"/>
            <a:ext cx="678368" cy="67836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1C413AE0-CC2F-4CD1-BA61-B24DF455EE8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227" y="3146276"/>
            <a:ext cx="431553" cy="564472"/>
          </a:xfrm>
          <a:prstGeom prst="rect">
            <a:avLst/>
          </a:prstGeom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219" y="4034915"/>
            <a:ext cx="473561" cy="512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7450DB06-BCF0-47D8-BE77-00887EFF2DC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003" y="1589357"/>
            <a:ext cx="451321" cy="418162"/>
          </a:xfrm>
          <a:prstGeom prst="rect">
            <a:avLst/>
          </a:prstGeom>
        </p:spPr>
      </p:pic>
      <p:pic>
        <p:nvPicPr>
          <p:cNvPr id="36" name="Picture 2" descr="https://img2.freepng.ru/20180420/kyq/kisspng-computer-icons-management-team-5ad9e8c799fa12.987115611524230343630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265" y="2355478"/>
            <a:ext cx="799059" cy="53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s://m.progorod62.ru/userfiles/articles/_cke/0/img15417488183384.jpg"/>
          <p:cNvPicPr>
            <a:picLocks noChangeAspect="1" noChangeArrowheads="1"/>
          </p:cNvPicPr>
          <p:nvPr/>
        </p:nvPicPr>
        <p:blipFill>
          <a:blip r:embed="rId14" cstate="print">
            <a:duotone>
              <a:srgbClr val="006666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623" y="5690554"/>
            <a:ext cx="483157" cy="52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A385A70A-D4A6-4754-9F41-9B64B6E6BE9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729" y="1547446"/>
            <a:ext cx="457104" cy="45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9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1068" y="245217"/>
            <a:ext cx="10429874" cy="553998"/>
          </a:xfrm>
        </p:spPr>
        <p:txBody>
          <a:bodyPr/>
          <a:lstStyle/>
          <a:p>
            <a:r>
              <a:rPr lang="ru-RU" sz="3600" dirty="0"/>
              <a:t>ООО «Петербургцемент»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7857"/>
            <a:fld id="{81D60167-4931-47E6-BA6A-407CBD079E47}" type="slidenum">
              <a:rPr lang="ru-RU" spc="-25" smtClean="0"/>
              <a:pPr marL="17857"/>
              <a:t>7</a:t>
            </a:fld>
            <a:endParaRPr lang="ru-RU" spc="-25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981200"/>
            <a:ext cx="4910812" cy="3272152"/>
          </a:xfrm>
          <a:prstGeom prst="hexagon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5083" y="1981200"/>
            <a:ext cx="2598738" cy="86139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2720" indent="-172720" algn="ctr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400" b="1" i="1" kern="1400" dirty="0">
                <a:solidFill>
                  <a:srgbClr val="000000"/>
                </a:solidFill>
              </a:rPr>
              <a:t>    Удобное географическое расположение — </a:t>
            </a:r>
            <a:r>
              <a:rPr lang="ru-RU" sz="1400" b="1" i="1" kern="1400" dirty="0" smtClean="0">
                <a:solidFill>
                  <a:srgbClr val="008675"/>
                </a:solidFill>
              </a:rPr>
              <a:t>170 </a:t>
            </a:r>
            <a:r>
              <a:rPr lang="ru-RU" sz="1400" b="1" i="1" kern="1400" dirty="0">
                <a:solidFill>
                  <a:srgbClr val="008675"/>
                </a:solidFill>
              </a:rPr>
              <a:t>км до </a:t>
            </a:r>
            <a:r>
              <a:rPr lang="ru-RU" sz="1400" b="1" i="1" kern="1400" dirty="0" smtClean="0">
                <a:solidFill>
                  <a:srgbClr val="008675"/>
                </a:solidFill>
              </a:rPr>
              <a:t> г. Санкт-Петербург</a:t>
            </a:r>
            <a:endParaRPr lang="ru-RU" sz="1400" kern="1400" dirty="0">
              <a:solidFill>
                <a:srgbClr val="008675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0091" y="4547966"/>
            <a:ext cx="3012519" cy="1410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2720" indent="-172720" algn="ctr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200" b="1" i="1" kern="1400" dirty="0">
                <a:solidFill>
                  <a:srgbClr val="000000"/>
                </a:solidFill>
              </a:rPr>
              <a:t>    </a:t>
            </a:r>
            <a:r>
              <a:rPr lang="ru-RU" sz="1200" b="1" i="1" dirty="0">
                <a:solidFill>
                  <a:srgbClr val="000000"/>
                </a:solidFill>
                <a:latin typeface="Arial" panose="020B0604020202020204" pitchFamily="34" charset="0"/>
              </a:rPr>
              <a:t>Технологический запуск завода </a:t>
            </a:r>
            <a:r>
              <a:rPr lang="ru-RU" sz="1200" b="1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состоялся </a:t>
            </a:r>
            <a:r>
              <a:rPr lang="ru-RU" sz="1200" b="1" i="1" dirty="0" smtClean="0">
                <a:solidFill>
                  <a:srgbClr val="008675"/>
                </a:solidFill>
                <a:latin typeface="Arial" panose="020B0604020202020204" pitchFamily="34" charset="0"/>
              </a:rPr>
              <a:t>в ноябре 2010 года</a:t>
            </a:r>
            <a:r>
              <a:rPr lang="ru-RU" sz="1200" b="1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ru-RU" sz="1200" b="1" i="1" dirty="0">
                <a:solidFill>
                  <a:srgbClr val="000000"/>
                </a:solidFill>
                <a:latin typeface="Arial" panose="020B0604020202020204" pitchFamily="34" charset="0"/>
              </a:rPr>
              <a:t>и с того времени продукция </a:t>
            </a:r>
            <a:r>
              <a:rPr lang="ru-RU" sz="1200" b="1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завода </a:t>
            </a:r>
            <a:r>
              <a:rPr lang="ru-RU" sz="1200" b="1" i="1" dirty="0">
                <a:solidFill>
                  <a:srgbClr val="000000"/>
                </a:solidFill>
                <a:latin typeface="Arial" panose="020B0604020202020204" pitchFamily="34" charset="0"/>
              </a:rPr>
              <a:t>получила широкую известность среди потребителей благодаря стабильно высокому качеству.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4477087" y="5791200"/>
            <a:ext cx="31194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200" b="1" i="1" dirty="0" smtClean="0">
                <a:solidFill>
                  <a:srgbClr val="000000"/>
                </a:solidFill>
              </a:rPr>
              <a:t>Работает по современному </a:t>
            </a:r>
            <a:r>
              <a:rPr lang="ru-RU" altLang="ru-RU" sz="1200" b="1" i="1" dirty="0" smtClean="0">
                <a:solidFill>
                  <a:srgbClr val="008675"/>
                </a:solidFill>
              </a:rPr>
              <a:t>энергоэффективному «сухому» </a:t>
            </a:r>
            <a:r>
              <a:rPr lang="ru-RU" altLang="ru-RU" sz="1200" b="1" i="1" dirty="0" smtClean="0">
                <a:solidFill>
                  <a:srgbClr val="000000"/>
                </a:solidFill>
              </a:rPr>
              <a:t>способу производства.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492212" y="4128300"/>
            <a:ext cx="3276600" cy="1830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2720" indent="-172720" algn="ctr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200" b="1" i="1" dirty="0">
                <a:solidFill>
                  <a:srgbClr val="000000"/>
                </a:solidFill>
                <a:latin typeface="Arial" panose="020B0604020202020204" pitchFamily="34" charset="0"/>
              </a:rPr>
              <a:t>Инновационные технологии на заводе «Петербургцемент» охватывают все производственные процессы. Завод построен с применением </a:t>
            </a:r>
            <a:r>
              <a:rPr lang="ru-RU" sz="1200" b="1" i="1" dirty="0">
                <a:solidFill>
                  <a:srgbClr val="006666"/>
                </a:solidFill>
                <a:latin typeface="Arial" panose="020B0604020202020204" pitchFamily="34" charset="0"/>
              </a:rPr>
              <a:t>новейших технологий цементного производства и оснащен оборудованием ведущих мировых производителей.</a:t>
            </a:r>
          </a:p>
        </p:txBody>
      </p:sp>
      <p:sp>
        <p:nvSpPr>
          <p:cNvPr id="9" name="Прямоугольник 1"/>
          <p:cNvSpPr>
            <a:spLocks noChangeArrowheads="1"/>
          </p:cNvSpPr>
          <p:nvPr/>
        </p:nvSpPr>
        <p:spPr bwMode="auto">
          <a:xfrm>
            <a:off x="9016659" y="1827119"/>
            <a:ext cx="23241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72000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kern="1400" dirty="0">
                <a:solidFill>
                  <a:srgbClr val="006666"/>
                </a:solidFill>
                <a:latin typeface="+mn-lt"/>
                <a:cs typeface="+mn-cs"/>
              </a:rPr>
              <a:t>ООО «Петербургцемент», </a:t>
            </a:r>
            <a:r>
              <a:rPr lang="ru-RU" sz="1400" b="1" i="1" kern="1400" dirty="0">
                <a:solidFill>
                  <a:srgbClr val="000000"/>
                </a:solidFill>
                <a:latin typeface="+mn-lt"/>
                <a:cs typeface="+mn-cs"/>
              </a:rPr>
              <a:t>- крупнейший производитель цемента в Северо-Западном регионе</a:t>
            </a:r>
            <a:r>
              <a:rPr lang="ru-RU" altLang="ru-RU" sz="1400" b="1" i="1" kern="1400" dirty="0">
                <a:solidFill>
                  <a:srgbClr val="000000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819400" y="1199556"/>
            <a:ext cx="68536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8675"/>
                </a:solidFill>
                <a:latin typeface="+mj-lt"/>
                <a:ea typeface="+mj-ea"/>
                <a:cs typeface="Palatino Linotype"/>
              </a:rPr>
              <a:t>Преимущества ООО «Петербургцемент»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 flipH="1" flipV="1">
            <a:off x="3086770" y="2469014"/>
            <a:ext cx="845633" cy="3827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3147444" y="4664081"/>
            <a:ext cx="960813" cy="4074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6036805" y="5253351"/>
            <a:ext cx="0" cy="6317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7916548" y="4745391"/>
            <a:ext cx="576261" cy="326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8122566" y="2660371"/>
            <a:ext cx="894093" cy="1822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259421"/>
            <a:ext cx="2749210" cy="51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3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2626" y="326366"/>
            <a:ext cx="10429874" cy="430887"/>
          </a:xfrm>
        </p:spPr>
        <p:txBody>
          <a:bodyPr/>
          <a:lstStyle/>
          <a:p>
            <a:r>
              <a:rPr lang="ru-RU" altLang="ru-RU" sz="2800" dirty="0" smtClean="0"/>
              <a:t>ПРЕИМУЩЕСТВА ГОРОДА И РЕГИОНА</a:t>
            </a:r>
            <a:endParaRPr lang="ru-RU" sz="28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7857"/>
            <a:fld id="{81D60167-4931-47E6-BA6A-407CBD079E47}" type="slidenum">
              <a:rPr lang="ru-RU" spc="-25" smtClean="0"/>
              <a:pPr marL="17857"/>
              <a:t>8</a:t>
            </a:fld>
            <a:endParaRPr lang="ru-RU" spc="-25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7595770" y="1295400"/>
            <a:ext cx="4477640" cy="5277018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321424">
              <a:defRPr>
                <a:latin typeface="+mn-lt"/>
                <a:ea typeface="+mn-ea"/>
                <a:cs typeface="+mn-cs"/>
              </a:defRPr>
            </a:lvl2pPr>
            <a:lvl3pPr marL="642849">
              <a:defRPr>
                <a:latin typeface="+mn-lt"/>
                <a:ea typeface="+mn-ea"/>
                <a:cs typeface="+mn-cs"/>
              </a:defRPr>
            </a:lvl3pPr>
            <a:lvl4pPr marL="964274">
              <a:defRPr>
                <a:latin typeface="+mn-lt"/>
                <a:ea typeface="+mn-ea"/>
                <a:cs typeface="+mn-cs"/>
              </a:defRPr>
            </a:lvl4pPr>
            <a:lvl5pPr marL="1285697">
              <a:defRPr>
                <a:latin typeface="+mn-lt"/>
                <a:ea typeface="+mn-ea"/>
                <a:cs typeface="+mn-cs"/>
              </a:defRPr>
            </a:lvl5pPr>
            <a:lvl6pPr marL="1607123">
              <a:defRPr>
                <a:latin typeface="+mn-lt"/>
                <a:ea typeface="+mn-ea"/>
                <a:cs typeface="+mn-cs"/>
              </a:defRPr>
            </a:lvl6pPr>
            <a:lvl7pPr marL="1928546">
              <a:defRPr>
                <a:latin typeface="+mn-lt"/>
                <a:ea typeface="+mn-ea"/>
                <a:cs typeface="+mn-cs"/>
              </a:defRPr>
            </a:lvl7pPr>
            <a:lvl8pPr marL="2249971">
              <a:defRPr>
                <a:latin typeface="+mn-lt"/>
                <a:ea typeface="+mn-ea"/>
                <a:cs typeface="+mn-cs"/>
              </a:defRPr>
            </a:lvl8pPr>
            <a:lvl9pPr marL="2571396">
              <a:defRPr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lang="ru-RU" altLang="ru-RU" sz="1700" dirty="0">
                <a:solidFill>
                  <a:srgbClr val="006666"/>
                </a:solidFill>
              </a:rPr>
              <a:t>Город Сланцы </a:t>
            </a:r>
            <a:r>
              <a:rPr lang="ru-RU" altLang="ru-RU" sz="1700" dirty="0"/>
              <a:t>раскинулся на живописных берегах реки Плюссы немного южнее ее впадение в Нарвское водохранилище.</a:t>
            </a:r>
          </a:p>
          <a:p>
            <a:pPr algn="ctr" defTabSz="914400"/>
            <a:r>
              <a:rPr lang="ru-RU" altLang="ru-RU" sz="1700" dirty="0" smtClean="0"/>
              <a:t>Город оснащен парками, садами, школами</a:t>
            </a:r>
            <a:r>
              <a:rPr lang="ru-RU" altLang="ru-RU" sz="1700" dirty="0"/>
              <a:t>, </a:t>
            </a:r>
            <a:r>
              <a:rPr lang="ru-RU" altLang="ru-RU" sz="1700" dirty="0" smtClean="0"/>
              <a:t>спортивными площадками.  Также жители города могут посетить кинотеатр, школу бокса</a:t>
            </a:r>
            <a:r>
              <a:rPr lang="ru-RU" altLang="ru-RU" sz="1700" dirty="0"/>
              <a:t>, </a:t>
            </a:r>
            <a:r>
              <a:rPr lang="ru-RU" altLang="ru-RU" sz="1700" dirty="0" smtClean="0"/>
              <a:t>тренажерный зал и </a:t>
            </a:r>
            <a:r>
              <a:rPr lang="ru-RU" altLang="ru-RU" sz="1700" dirty="0"/>
              <a:t>дом культуры. </a:t>
            </a:r>
          </a:p>
          <a:p>
            <a:pPr algn="ctr" defTabSz="914400"/>
            <a:r>
              <a:rPr lang="ru-RU" altLang="ru-RU" sz="1700" dirty="0"/>
              <a:t>Коллектив предприятия «Петербургцемент» активно включился в</a:t>
            </a:r>
            <a:r>
              <a:rPr lang="ru-RU" altLang="ru-RU" sz="1700" dirty="0" smtClean="0"/>
              <a:t> </a:t>
            </a:r>
            <a:r>
              <a:rPr lang="ru-RU" altLang="ru-RU" sz="1700" dirty="0"/>
              <a:t>социальную, экономическую, культурную и спортивную жизнь Сланцевского района. Команды предприятия регулярно участвуют в городских спортивных мероприятиях, туристических слетах, на заводе ежегодно работает экологический </a:t>
            </a:r>
            <a:r>
              <a:rPr lang="ru-RU" altLang="ru-RU" sz="1700" dirty="0" smtClean="0"/>
              <a:t>отряд, Рабочий совет и Совет молодежи.</a:t>
            </a:r>
            <a:endParaRPr lang="ru-RU" altLang="ru-RU" sz="1700" dirty="0"/>
          </a:p>
          <a:p>
            <a:pPr algn="ctr" defTabSz="914400"/>
            <a:r>
              <a:rPr lang="ru-RU" altLang="ru-RU" sz="1700" dirty="0"/>
              <a:t>Сегодня Сланцы – благоустроенный, комфортабельный город с населением  </a:t>
            </a:r>
          </a:p>
          <a:p>
            <a:pPr algn="ctr" defTabSz="914400"/>
            <a:r>
              <a:rPr lang="ru-RU" altLang="ru-RU" sz="1700" dirty="0">
                <a:solidFill>
                  <a:srgbClr val="006666"/>
                </a:solidFill>
              </a:rPr>
              <a:t>3</a:t>
            </a:r>
            <a:r>
              <a:rPr lang="en-US" altLang="ru-RU" sz="1700" dirty="0">
                <a:solidFill>
                  <a:srgbClr val="006666"/>
                </a:solidFill>
              </a:rPr>
              <a:t>1</a:t>
            </a:r>
            <a:r>
              <a:rPr lang="ru-RU" altLang="ru-RU" sz="1700" dirty="0">
                <a:solidFill>
                  <a:srgbClr val="006666"/>
                </a:solidFill>
              </a:rPr>
              <a:t> </a:t>
            </a:r>
            <a:r>
              <a:rPr lang="en-US" altLang="ru-RU" sz="1700" dirty="0">
                <a:solidFill>
                  <a:srgbClr val="006666"/>
                </a:solidFill>
              </a:rPr>
              <a:t>985</a:t>
            </a:r>
            <a:r>
              <a:rPr lang="ru-RU" altLang="ru-RU" sz="1700" dirty="0">
                <a:solidFill>
                  <a:srgbClr val="006666"/>
                </a:solidFill>
              </a:rPr>
              <a:t> человек.</a:t>
            </a:r>
          </a:p>
        </p:txBody>
      </p:sp>
      <p:pic>
        <p:nvPicPr>
          <p:cNvPr id="5" name="Picture 2" descr="По дороге к Пскову: конец апреля. | Прогулки по городу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0" t="19592" r="8734" b="21633"/>
          <a:stretch/>
        </p:blipFill>
        <p:spPr bwMode="auto">
          <a:xfrm>
            <a:off x="385083" y="1295400"/>
            <a:ext cx="3253672" cy="193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83" y="3011088"/>
            <a:ext cx="1993900" cy="347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784" y="1305338"/>
            <a:ext cx="3706742" cy="1971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0"/>
          <a:stretch/>
        </p:blipFill>
        <p:spPr>
          <a:xfrm>
            <a:off x="2378983" y="3011088"/>
            <a:ext cx="4955543" cy="2011701"/>
          </a:xfrm>
          <a:prstGeom prst="rect">
            <a:avLst/>
          </a:prstGeom>
        </p:spPr>
      </p:pic>
      <p:pic>
        <p:nvPicPr>
          <p:cNvPr id="63490" name="Picture 2" descr="Стационар № 1 Сланцевская Межрайонная больница, больница для взрослых, ул.  Кирова, 52, Сланцы, Россия — Яндекс Карты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717521"/>
            <a:ext cx="2533926" cy="177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" r="5713"/>
          <a:stretch>
            <a:fillRect/>
          </a:stretch>
        </p:blipFill>
        <p:spPr bwMode="auto">
          <a:xfrm>
            <a:off x="2378983" y="4717521"/>
            <a:ext cx="2961643" cy="177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259421"/>
            <a:ext cx="2749210" cy="51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7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1068" y="245217"/>
            <a:ext cx="10429874" cy="861774"/>
          </a:xfrm>
        </p:spPr>
        <p:txBody>
          <a:bodyPr/>
          <a:lstStyle/>
          <a:p>
            <a:r>
              <a:rPr lang="ru-RU" sz="2800" dirty="0" smtClean="0"/>
              <a:t>ФАКТЫ</a:t>
            </a:r>
            <a:br>
              <a:rPr lang="ru-RU" sz="2800" dirty="0" smtClean="0"/>
            </a:br>
            <a:r>
              <a:rPr lang="ru-RU" sz="2800" b="1" dirty="0" smtClean="0">
                <a:solidFill>
                  <a:srgbClr val="008675"/>
                </a:solidFill>
              </a:rPr>
              <a:t>Петербургцемент</a:t>
            </a:r>
            <a:endParaRPr lang="ru-RU" sz="2800" b="1" dirty="0">
              <a:solidFill>
                <a:srgbClr val="008675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7857"/>
            <a:fld id="{81D60167-4931-47E6-BA6A-407CBD079E47}" type="slidenum">
              <a:rPr lang="ru-RU" spc="-25" smtClean="0"/>
              <a:pPr marL="17857"/>
              <a:t>9</a:t>
            </a:fld>
            <a:endParaRPr lang="ru-RU" spc="-25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13" y="1295400"/>
            <a:ext cx="2467757" cy="164134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1" y="3048000"/>
            <a:ext cx="2467757" cy="164517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Picture 17" descr="https://www.eurocement.ru/engine/doc_images/img11/DJI_0093-(2)_5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51" y="4804431"/>
            <a:ext cx="2467757" cy="1654679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352800" y="1447800"/>
            <a:ext cx="8746503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2400"/>
              </a:spcAft>
              <a:buClr>
                <a:srgbClr val="6FC2B4"/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ООО «Петербургцемент»,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вошел в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состав Холдинга «ЕВРОЦЕМЕНТ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груп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 декабре 2014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года.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2400"/>
              </a:spcAft>
              <a:buClr>
                <a:srgbClr val="6FC2B4"/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Производственная мощность предприятия, расположенного в г. Сланцы Ленинградской области, составляет 1,86 млн тонн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spcAft>
                <a:spcPts val="2400"/>
              </a:spcAft>
              <a:buClr>
                <a:srgbClr val="6FC2B4"/>
              </a:buClr>
              <a:buFont typeface="Wingdings" panose="05000000000000000000" pitchFamily="2" charset="2"/>
              <a:buChar char="ü"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Предприятие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имеет собственную сырьевую базу сырьевых материалов: карьер известняка «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Дубоем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» и карьер глины «Большие Поля». Также при производстве цемента используется нетрадиционное техногенное сырье: зола и известняк-отход сланцевых отвалов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2400"/>
              </a:spcAft>
              <a:buClr>
                <a:srgbClr val="6FC2B4"/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ООО «Петербургцемент»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дважды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становился победителем ежегодного профессионального конкурса «Лидер строительного качества СЗФО»: в 2012 и 2014 годах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spcAft>
                <a:spcPts val="2400"/>
              </a:spcAft>
              <a:buClr>
                <a:srgbClr val="6FC2B4"/>
              </a:buClr>
              <a:buFont typeface="Wingdings" panose="05000000000000000000" pitchFamily="2" charset="2"/>
              <a:buChar char="ü"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На сегодняшний день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на заводе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трудоустроено 500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сотрудников, большая часть из них - это местные жители.</a:t>
            </a:r>
          </a:p>
          <a:p>
            <a:pPr marL="285750" indent="-285750">
              <a:spcAft>
                <a:spcPts val="2400"/>
              </a:spcAft>
              <a:buClr>
                <a:srgbClr val="6FC2B4"/>
              </a:buClr>
              <a:buFont typeface="Wingdings" panose="05000000000000000000" pitchFamily="2" charset="2"/>
              <a:buChar char="ü"/>
            </a:pP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2400"/>
              </a:spcAft>
              <a:buClr>
                <a:srgbClr val="6FC2B4"/>
              </a:buClr>
              <a:buFont typeface="Wingdings" panose="05000000000000000000" pitchFamily="2" charset="2"/>
              <a:buChar char="ü"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259421"/>
            <a:ext cx="2749210" cy="51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79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7281</TotalTime>
  <Words>646</Words>
  <Application>Microsoft Office PowerPoint</Application>
  <PresentationFormat>Широкоэкранный</PresentationFormat>
  <Paragraphs>164</Paragraphs>
  <Slides>15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6" baseType="lpstr">
      <vt:lpstr>Arial</vt:lpstr>
      <vt:lpstr>Calibri</vt:lpstr>
      <vt:lpstr>Franklin Gothic Book</vt:lpstr>
      <vt:lpstr>Palatino Linotype</vt:lpstr>
      <vt:lpstr>Roboto Condensed</vt:lpstr>
      <vt:lpstr>Segoe UI Black</vt:lpstr>
      <vt:lpstr>Segoe UI Semibold</vt:lpstr>
      <vt:lpstr>Times New Roman</vt:lpstr>
      <vt:lpstr>Wingdings</vt:lpstr>
      <vt:lpstr>Office Theme</vt:lpstr>
      <vt:lpstr>Слайд think-cell</vt:lpstr>
      <vt:lpstr>Презентация PowerPoint</vt:lpstr>
      <vt:lpstr>НАША КОМАНИЯ</vt:lpstr>
      <vt:lpstr>НАША КОМАНИЯ</vt:lpstr>
      <vt:lpstr>ГЕОГРАФИЯ ПРИСУТСТВИЯ</vt:lpstr>
      <vt:lpstr>НАША КОМАНИЯ</vt:lpstr>
      <vt:lpstr>РАБОТА В КОМАНДЕ ЕВРОЦЕМЕНТ</vt:lpstr>
      <vt:lpstr>ООО «Петербургцемент»</vt:lpstr>
      <vt:lpstr>ПРЕИМУЩЕСТВА ГОРОДА И РЕГИОНА</vt:lpstr>
      <vt:lpstr>ФАКТЫ Петербургцемент</vt:lpstr>
      <vt:lpstr>РАБОТА СО СТУДЕНТАМИ И  МОЛОДЫМИ СПЕЦИАЛИСТАМИ</vt:lpstr>
      <vt:lpstr>ТВОИ ВОЗМОЖНОСТИ В ООО «Петербургцемент»</vt:lpstr>
      <vt:lpstr>Презентация PowerPoint</vt:lpstr>
      <vt:lpstr>Вакансии ООО «Петербургцемент»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Грузилова Валентина Владимировна</dc:creator>
  <cp:lastModifiedBy>Фендрикова Дарья Станиславовна</cp:lastModifiedBy>
  <cp:revision>158</cp:revision>
  <cp:lastPrinted>2021-11-25T13:09:49Z</cp:lastPrinted>
  <dcterms:created xsi:type="dcterms:W3CDTF">2021-09-16T15:35:54Z</dcterms:created>
  <dcterms:modified xsi:type="dcterms:W3CDTF">2022-04-15T11:59:02Z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2021-09-16T00:00:00Z</vt:filetime>
  </property>
  <property fmtid="{D5CDD505-2E9C-101B-9397-08002B2CF9AE}" pid="3" name="LastSaved">
    <vt:filetime>2021-09-16T00:00:00Z</vt:filetime>
  </property>
</Properties>
</file>